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65" r:id="rId2"/>
    <p:sldId id="366" r:id="rId3"/>
    <p:sldId id="361" r:id="rId4"/>
    <p:sldId id="286" r:id="rId5"/>
    <p:sldId id="287" r:id="rId6"/>
    <p:sldId id="294" r:id="rId7"/>
    <p:sldId id="295" r:id="rId8"/>
    <p:sldId id="288" r:id="rId9"/>
    <p:sldId id="296" r:id="rId10"/>
    <p:sldId id="297" r:id="rId11"/>
    <p:sldId id="289" r:id="rId12"/>
    <p:sldId id="364" r:id="rId13"/>
    <p:sldId id="292" r:id="rId14"/>
    <p:sldId id="298" r:id="rId15"/>
    <p:sldId id="293" r:id="rId16"/>
    <p:sldId id="348" r:id="rId17"/>
    <p:sldId id="350" r:id="rId18"/>
    <p:sldId id="352" r:id="rId19"/>
    <p:sldId id="353" r:id="rId20"/>
    <p:sldId id="354" r:id="rId21"/>
    <p:sldId id="355" r:id="rId22"/>
    <p:sldId id="356" r:id="rId23"/>
    <p:sldId id="357" r:id="rId24"/>
    <p:sldId id="360" r:id="rId25"/>
    <p:sldId id="362" r:id="rId26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9" autoAdjust="0"/>
    <p:restoredTop sz="95337" autoAdjust="0"/>
  </p:normalViewPr>
  <p:slideViewPr>
    <p:cSldViewPr>
      <p:cViewPr varScale="1">
        <p:scale>
          <a:sx n="88" d="100"/>
          <a:sy n="88" d="100"/>
        </p:scale>
        <p:origin x="1306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55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316C3DA-325B-485E-BF14-08FC39481C6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884836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316C3DA-325B-485E-BF14-08FC39481C6C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4221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目的：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316C3DA-325B-485E-BF14-08FC39481C6C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84352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我们先分别介绍这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个概念，然后解释为什么数字音频的质量取决于这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个参数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316C3DA-325B-485E-BF14-08FC39481C6C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17005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这个理论应该是香龙提出来的，因此也被称为香龙定理。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316C3DA-325B-485E-BF14-08FC39481C6C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951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这与前面讲的图像媒体数字化中的量化位数是一致的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316C3DA-325B-485E-BF14-08FC39481C6C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2545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我们先分别介绍这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个概念，然后解释为什么数字音频的质量取决于这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个参数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316C3DA-325B-485E-BF14-08FC39481C6C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17005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C86B81-3059-4521-BD15-41F66B52C4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4104584"/>
      </p:ext>
    </p:extLst>
  </p:cSld>
  <p:clrMapOvr>
    <a:masterClrMapping/>
  </p:clrMapOvr>
  <p:transition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524EA7-21A8-45AB-9171-78869734101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51504447"/>
      </p:ext>
    </p:extLst>
  </p:cSld>
  <p:clrMapOvr>
    <a:masterClrMapping/>
  </p:clrMapOvr>
  <p:transition>
    <p:split orient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F5EDA7-4185-4E8D-AA10-AF0BC65A1B9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8496124"/>
      </p:ext>
    </p:extLst>
  </p:cSld>
  <p:clrMapOvr>
    <a:masterClrMapping/>
  </p:clrMapOvr>
  <p:transition>
    <p:split orient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0D01ED-526A-4308-8CD1-A22952B54F7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3104385"/>
      </p:ext>
    </p:extLst>
  </p:cSld>
  <p:clrMapOvr>
    <a:masterClrMapping/>
  </p:clrMapOvr>
  <p:transition>
    <p:split orient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剪贴画占位符 3"/>
          <p:cNvSpPr>
            <a:spLocks noGrp="1"/>
          </p:cNvSpPr>
          <p:nvPr>
            <p:ph type="clipArt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94C0B9-3D38-495C-9124-B6323A18BCD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04212842"/>
      </p:ext>
    </p:extLst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C75F32-2B97-407D-97D1-359A5589790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52668525"/>
      </p:ext>
    </p:extLst>
  </p:cSld>
  <p:clrMapOvr>
    <a:masterClrMapping/>
  </p:clrMapOvr>
  <p:transition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496630-1B5A-4484-906A-5532A6DB071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2006831"/>
      </p:ext>
    </p:extLst>
  </p:cSld>
  <p:clrMapOvr>
    <a:masterClrMapping/>
  </p:clrMapOvr>
  <p:transition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8DC862-2708-47D0-B3E5-1B4D89D2C4D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33108119"/>
      </p:ext>
    </p:extLst>
  </p:cSld>
  <p:clrMapOvr>
    <a:masterClrMapping/>
  </p:clrMapOvr>
  <p:transition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CF3DBE-FD01-4088-ACE0-4AFB275B892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31947513"/>
      </p:ext>
    </p:extLst>
  </p:cSld>
  <p:clrMapOvr>
    <a:masterClrMapping/>
  </p:clrMapOvr>
  <p:transition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9376EA-0CF2-49B9-BC90-0FCEF7F1A8B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2855385"/>
      </p:ext>
    </p:extLst>
  </p:cSld>
  <p:clrMapOvr>
    <a:masterClrMapping/>
  </p:clrMapOvr>
  <p:transition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8915C0-A944-492F-9870-DCDE9BD1A6A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41361750"/>
      </p:ext>
    </p:extLst>
  </p:cSld>
  <p:clrMapOvr>
    <a:masterClrMapping/>
  </p:clrMapOvr>
  <p:transition>
    <p:split orient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4012C7-94A7-4EE1-8A81-28368EE448B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3185957"/>
      </p:ext>
    </p:extLst>
  </p:cSld>
  <p:clrMapOvr>
    <a:masterClrMapping/>
  </p:clrMapOvr>
  <p:transition>
    <p:split orient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6CF2A6-1911-494A-93BC-6F18ABD22B4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9604032"/>
      </p:ext>
    </p:extLst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694A69AF-5BAD-47DE-848C-220A2732C81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>
    <p:split orient="vert"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notesSlide" Target="../notesSlides/notesSlide2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11" Type="http://schemas.openxmlformats.org/officeDocument/2006/relationships/image" Target="../media/image10.png"/><Relationship Id="rId5" Type="http://schemas.openxmlformats.org/officeDocument/2006/relationships/oleObject" Target="../embeddings/oleObject1.bin"/><Relationship Id="rId10" Type="http://schemas.openxmlformats.org/officeDocument/2006/relationships/image" Target="../media/image8.emf"/><Relationship Id="rId4" Type="http://schemas.openxmlformats.org/officeDocument/2006/relationships/image" Target="../media/image9.png"/><Relationship Id="rId9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63818" y="1462694"/>
            <a:ext cx="945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我们用录音软件实际采集声音并保存成计算机中的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MP3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媒体信息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实际是一种</a:t>
            </a:r>
            <a:r>
              <a:rPr lang="zh-CN" altLang="en-US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离散信号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390" y="1966750"/>
            <a:ext cx="2581275" cy="27432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8214" y="1985800"/>
            <a:ext cx="2752725" cy="27051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7488" y="1985800"/>
            <a:ext cx="2667000" cy="2667000"/>
          </a:xfrm>
          <a:prstGeom prst="rect">
            <a:avLst/>
          </a:prstGeom>
        </p:spPr>
      </p:pic>
      <p:sp>
        <p:nvSpPr>
          <p:cNvPr id="8" name="下弧形箭头 7"/>
          <p:cNvSpPr/>
          <p:nvPr/>
        </p:nvSpPr>
        <p:spPr>
          <a:xfrm>
            <a:off x="1619672" y="4847070"/>
            <a:ext cx="2160240" cy="360040"/>
          </a:xfrm>
          <a:prstGeom prst="curvedUp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下弧形箭头 8"/>
          <p:cNvSpPr/>
          <p:nvPr/>
        </p:nvSpPr>
        <p:spPr>
          <a:xfrm>
            <a:off x="5076056" y="4847392"/>
            <a:ext cx="2160240" cy="360040"/>
          </a:xfrm>
          <a:prstGeom prst="curvedUp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415503" y="5344230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在声音编辑软件中拉伸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5602178" y="5363924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继续</a:t>
            </a:r>
            <a:r>
              <a:rPr lang="zh-CN" altLang="en-US" dirty="0" smtClean="0"/>
              <a:t>拉伸</a:t>
            </a:r>
            <a:endParaRPr lang="zh-CN" altLang="en-US" dirty="0"/>
          </a:p>
        </p:txBody>
      </p:sp>
      <p:sp>
        <p:nvSpPr>
          <p:cNvPr id="12" name="圆角矩形标注 11"/>
          <p:cNvSpPr/>
          <p:nvPr/>
        </p:nvSpPr>
        <p:spPr>
          <a:xfrm>
            <a:off x="7380312" y="3317390"/>
            <a:ext cx="1440160" cy="360040"/>
          </a:xfrm>
          <a:prstGeom prst="wedgeRoundRectCallout">
            <a:avLst>
              <a:gd name="adj1" fmla="val -51618"/>
              <a:gd name="adj2" fmla="val 9689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数字离散信号</a:t>
            </a:r>
            <a:endParaRPr lang="zh-CN" altLang="en-US" sz="1400" dirty="0"/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1222375" y="0"/>
            <a:ext cx="79216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1pPr>
            <a:lvl2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2pPr>
            <a:lvl3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3pPr>
            <a:lvl4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4pPr>
            <a:lvl5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r">
              <a:defRPr/>
            </a:pPr>
            <a:r>
              <a:rPr lang="zh-CN" altLang="en-US" sz="40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隶书" pitchFamily="49" charset="-122"/>
                <a:ea typeface="隶书" pitchFamily="49" charset="-122"/>
              </a:rPr>
              <a:t>自然界声音</a:t>
            </a:r>
            <a:r>
              <a:rPr lang="zh-CN" altLang="en-US" sz="4000" b="1" dirty="0" smtClean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隶书" pitchFamily="49" charset="-122"/>
                <a:ea typeface="隶书" pitchFamily="49" charset="-122"/>
              </a:rPr>
              <a:t>信号数字化</a:t>
            </a:r>
          </a:p>
        </p:txBody>
      </p:sp>
      <p:sp>
        <p:nvSpPr>
          <p:cNvPr id="14" name="矩形 13"/>
          <p:cNvSpPr/>
          <p:nvPr/>
        </p:nvSpPr>
        <p:spPr>
          <a:xfrm>
            <a:off x="-74260" y="908720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背景：</a:t>
            </a:r>
          </a:p>
        </p:txBody>
      </p:sp>
      <p:sp>
        <p:nvSpPr>
          <p:cNvPr id="15" name="矩形 14"/>
          <p:cNvSpPr/>
          <p:nvPr/>
        </p:nvSpPr>
        <p:spPr>
          <a:xfrm>
            <a:off x="3491881" y="5799724"/>
            <a:ext cx="54726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rgbClr val="7030A0"/>
                </a:solidFill>
              </a:rPr>
              <a:t>为了更加形象，我们继续看下面一页的动态拉伸过程</a:t>
            </a:r>
            <a:endParaRPr lang="zh-CN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62255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ChangeArrowheads="1"/>
          </p:cNvSpPr>
          <p:nvPr/>
        </p:nvSpPr>
        <p:spPr bwMode="auto">
          <a:xfrm>
            <a:off x="322263" y="771525"/>
            <a:ext cx="8929687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indent="485775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lang="zh-CN" altLang="en-US" sz="28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黑体" pitchFamily="49" charset="-122"/>
              </a:rPr>
              <a:t>数字音频精度</a:t>
            </a:r>
            <a:r>
              <a:rPr kumimoji="1" lang="zh-CN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的另一种量化方法是</a:t>
            </a:r>
            <a:r>
              <a:rPr kumimoji="1" lang="zh-CN" altLang="en-US" sz="2800" b="1" dirty="0" smtClean="0">
                <a:solidFill>
                  <a:srgbClr val="FF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信号噪声比</a:t>
            </a:r>
            <a:r>
              <a:rPr kumimoji="1" lang="zh-CN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，简称为信噪比</a:t>
            </a:r>
            <a:r>
              <a:rPr kumimoji="1"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(signal-to-noise ratio</a:t>
            </a:r>
            <a:r>
              <a:rPr kumimoji="1" lang="zh-CN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kumimoji="1"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SNR)</a:t>
            </a:r>
            <a:r>
              <a:rPr kumimoji="1" lang="zh-CN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，并用下式计算：</a:t>
            </a:r>
          </a:p>
          <a:p>
            <a:pPr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SNR</a:t>
            </a:r>
            <a:r>
              <a:rPr kumimoji="1" lang="zh-CN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＝ 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log</a:t>
            </a:r>
            <a:r>
              <a:rPr kumimoji="1"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[(</a:t>
            </a:r>
            <a:r>
              <a:rPr kumimoji="1" lang="en-US" altLang="zh-CN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400" b="1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en-US" altLang="zh-CN" sz="24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/ (</a:t>
            </a:r>
            <a:r>
              <a:rPr kumimoji="1" lang="en-US" altLang="zh-CN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400" b="1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noise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en-US" altLang="zh-CN" sz="24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kumimoji="1" lang="zh-CN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 log</a:t>
            </a:r>
            <a:r>
              <a:rPr kumimoji="1"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kumimoji="1" lang="en-US" altLang="zh-CN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400" b="1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kumimoji="1" lang="en-US" altLang="zh-CN" sz="24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kumimoji="1" lang="en-US" altLang="zh-CN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400" b="1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noise</a:t>
            </a:r>
            <a:r>
              <a:rPr kumimoji="1"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1"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zh-CN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其中，</a:t>
            </a:r>
            <a:r>
              <a:rPr kumimoji="1" lang="en-US" altLang="zh-CN" sz="28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800" b="1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kumimoji="1" lang="zh-CN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表示信号电压，</a:t>
            </a:r>
            <a:r>
              <a:rPr kumimoji="1" lang="en-US" altLang="zh-CN" sz="28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800" b="1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noise</a:t>
            </a:r>
            <a:r>
              <a:rPr kumimoji="1" lang="zh-CN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表示噪声电压；</a:t>
            </a:r>
            <a:r>
              <a:rPr kumimoji="1"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SNR</a:t>
            </a:r>
            <a:r>
              <a:rPr kumimoji="1" lang="zh-CN" alt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的单位为分贝</a:t>
            </a:r>
            <a:r>
              <a:rPr kumimoji="1"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en-US" altLang="zh-CN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kumimoji="1" lang="en-US" altLang="zh-C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1" lang="en-US" altLang="zh-C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例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：假设</a:t>
            </a:r>
            <a:r>
              <a:rPr kumimoji="1" lang="en-US" altLang="zh-CN" sz="2800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800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noise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，采样量化位数为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位表示</a:t>
            </a:r>
            <a:r>
              <a:rPr kumimoji="1" lang="en-US" altLang="zh-CN" sz="2800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800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en-US" altLang="zh-CN" sz="28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，它的信噪比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SNR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分贝。 </a:t>
            </a:r>
            <a:endParaRPr kumimoji="1" lang="en-US" altLang="zh-C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假设</a:t>
            </a:r>
            <a:r>
              <a:rPr kumimoji="1" lang="en-US" altLang="zh-CN" sz="2800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800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noise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，采样量化位数为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位表示</a:t>
            </a:r>
            <a:r>
              <a:rPr kumimoji="1" lang="en-US" altLang="zh-CN" sz="2800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kumimoji="1" lang="en-US" altLang="zh-CN" sz="2800" baseline="-30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signal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en-US" altLang="zh-CN" sz="28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，它的信噪比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SNR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kumimoji="1"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kumimoji="1"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分贝。</a:t>
            </a:r>
          </a:p>
          <a:p>
            <a:pPr>
              <a:lnSpc>
                <a:spcPct val="125000"/>
              </a:lnSpc>
              <a:spcBef>
                <a:spcPct val="50000"/>
              </a:spcBef>
              <a:buFontTx/>
              <a:buNone/>
            </a:pPr>
            <a:endParaRPr kumimoji="1" lang="en-US" altLang="zh-CN" sz="2800" b="1" dirty="0">
              <a:latin typeface="宋体" pitchFamily="2" charset="-122"/>
            </a:endParaRPr>
          </a:p>
        </p:txBody>
      </p:sp>
      <p:grpSp>
        <p:nvGrpSpPr>
          <p:cNvPr id="9219" name="Group 3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9220" name="Oval 4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21" name="Oval 5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22" name="Oval 6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23" name="Oval 7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24" name="Oval 8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25" name="Oval 9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26" name="Oval 10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27" name="Oval 11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28" name="Oval 12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29" name="Oval 13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0" name="Oval 14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1" name="Oval 15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2" name="Oval 16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3" name="Oval 17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4" name="Oval 18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5" name="Oval 19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6" name="Oval 20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7" name="Oval 21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8" name="Oval 22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39" name="Oval 23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0" name="Oval 24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1" name="Oval 25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2" name="Oval 26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3" name="Oval 27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4" name="Oval 28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5" name="Oval 29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6" name="Oval 30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7" name="Oval 31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8" name="Oval 32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49" name="Oval 33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50" name="Oval 34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51" name="Oval 35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9252" name="Oval 36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9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9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9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声音通道的个数称为声道数，是指一次采样所记录产生的声音波形个数。</a:t>
            </a:r>
          </a:p>
          <a:p>
            <a:pPr eaLnBrk="1" hangingPunct="1"/>
            <a:r>
              <a:rPr lang="zh-CN" altLang="en-US" smtClean="0"/>
              <a:t>记录声音时，如果每次生成一个声波数据，称为</a:t>
            </a:r>
            <a:r>
              <a:rPr lang="zh-CN" altLang="en-US" smtClean="0">
                <a:solidFill>
                  <a:srgbClr val="0070C0"/>
                </a:solidFill>
              </a:rPr>
              <a:t>单声道</a:t>
            </a:r>
            <a:r>
              <a:rPr lang="zh-CN" altLang="en-US" smtClean="0"/>
              <a:t>；每次生成两个声波数据，称为</a:t>
            </a:r>
            <a:r>
              <a:rPr lang="zh-CN" altLang="en-US" smtClean="0">
                <a:solidFill>
                  <a:srgbClr val="0070C0"/>
                </a:solidFill>
              </a:rPr>
              <a:t>双声道（立体声）</a:t>
            </a:r>
            <a:r>
              <a:rPr lang="zh-CN" altLang="en-US" smtClean="0"/>
              <a:t>。随着声道数的增加，所占用的存储容量也成倍增加。</a:t>
            </a:r>
          </a:p>
        </p:txBody>
      </p:sp>
      <p:sp>
        <p:nvSpPr>
          <p:cNvPr id="92164" name="Rectangle 4"/>
          <p:cNvSpPr>
            <a:spLocks noChangeArrowheads="1"/>
          </p:cNvSpPr>
          <p:nvPr/>
        </p:nvSpPr>
        <p:spPr bwMode="auto">
          <a:xfrm>
            <a:off x="1222375" y="0"/>
            <a:ext cx="79216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1pPr>
            <a:lvl2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2pPr>
            <a:lvl3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3pPr>
            <a:lvl4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4pPr>
            <a:lvl5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r">
              <a:defRPr/>
            </a:pPr>
            <a:r>
              <a:rPr lang="zh-CN" altLang="en-US" sz="4000" b="1" smtClean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隶书" pitchFamily="49" charset="-122"/>
                <a:ea typeface="隶书" pitchFamily="49" charset="-122"/>
              </a:rPr>
              <a:t>声道数</a:t>
            </a:r>
          </a:p>
        </p:txBody>
      </p:sp>
      <p:grpSp>
        <p:nvGrpSpPr>
          <p:cNvPr id="10244" name="Group 6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10245" name="Oval 7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46" name="Oval 8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47" name="Oval 9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48" name="Oval 10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49" name="Oval 11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0" name="Oval 12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1" name="Oval 13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2" name="Oval 14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3" name="Oval 15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4" name="Oval 16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5" name="Oval 17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6" name="Oval 18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7" name="Oval 19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8" name="Oval 20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59" name="Oval 21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0" name="Oval 22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1" name="Oval 23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2" name="Oval 24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3" name="Oval 25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4" name="Oval 26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5" name="Oval 27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6" name="Oval 28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7" name="Oval 29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8" name="Oval 30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69" name="Oval 31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70" name="Oval 32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71" name="Oval 33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72" name="Oval 34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73" name="Oval 35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74" name="Oval 36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75" name="Oval 37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76" name="Oval 38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0277" name="Oval 39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09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 Box 2"/>
          <p:cNvSpPr txBox="1">
            <a:spLocks noChangeArrowheads="1"/>
          </p:cNvSpPr>
          <p:nvPr/>
        </p:nvSpPr>
        <p:spPr bwMode="auto">
          <a:xfrm>
            <a:off x="900113" y="908050"/>
            <a:ext cx="7632700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3600" dirty="0" smtClean="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为什么</a:t>
            </a:r>
            <a:r>
              <a:rPr kumimoji="1" lang="zh-CN" altLang="en-US" sz="3600" dirty="0" smtClean="0">
                <a:solidFill>
                  <a:srgbClr val="C00000"/>
                </a:solidFill>
                <a:latin typeface="宋体" pitchFamily="2" charset="-122"/>
                <a:ea typeface="隶书" pitchFamily="49" charset="-122"/>
              </a:rPr>
              <a:t>数字</a:t>
            </a:r>
            <a:r>
              <a:rPr kumimoji="1" lang="zh-CN" altLang="en-US" sz="3600" dirty="0">
                <a:solidFill>
                  <a:srgbClr val="C00000"/>
                </a:solidFill>
                <a:latin typeface="宋体" pitchFamily="2" charset="-122"/>
                <a:ea typeface="隶书" pitchFamily="49" charset="-122"/>
              </a:rPr>
              <a:t>音频的质量</a:t>
            </a:r>
            <a:r>
              <a:rPr kumimoji="1" lang="zh-CN" altLang="en-US" sz="3600" dirty="0" smtClean="0">
                <a:latin typeface="宋体" pitchFamily="2" charset="-122"/>
                <a:ea typeface="隶书" pitchFamily="49" charset="-122"/>
              </a:rPr>
              <a:t>取决于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kumimoji="1" lang="zh-CN" altLang="en-US" sz="3600" dirty="0" smtClean="0">
              <a:latin typeface="宋体" pitchFamily="2" charset="-122"/>
              <a:ea typeface="隶书" pitchFamily="49" charset="-122"/>
            </a:endParaRPr>
          </a:p>
          <a:p>
            <a:pPr eaLnBrk="1" hangingPunct="1">
              <a:spcBef>
                <a:spcPct val="0"/>
              </a:spcBef>
            </a:pPr>
            <a:r>
              <a:rPr kumimoji="1" lang="zh-CN" altLang="en-US" sz="3600" dirty="0" smtClean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采样频率</a:t>
            </a:r>
            <a:endParaRPr kumimoji="1" lang="zh-CN" altLang="en-US" sz="3600" dirty="0">
              <a:latin typeface="宋体" pitchFamily="2" charset="-122"/>
              <a:ea typeface="隶书" pitchFamily="49" charset="-122"/>
            </a:endParaRPr>
          </a:p>
          <a:p>
            <a:pPr eaLnBrk="1" hangingPunct="1">
              <a:spcBef>
                <a:spcPct val="0"/>
              </a:spcBef>
            </a:pPr>
            <a:r>
              <a:rPr kumimoji="1" lang="zh-CN" altLang="en-US" sz="3600" dirty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量化位数</a:t>
            </a:r>
          </a:p>
          <a:p>
            <a:pPr eaLnBrk="1" hangingPunct="1">
              <a:spcBef>
                <a:spcPct val="0"/>
              </a:spcBef>
            </a:pPr>
            <a:r>
              <a:rPr kumimoji="1" lang="zh-CN" altLang="en-US" sz="3600" dirty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声道</a:t>
            </a:r>
            <a:r>
              <a:rPr kumimoji="1" lang="zh-CN" altLang="en-US" sz="3600" dirty="0" smtClean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数</a:t>
            </a:r>
            <a:endParaRPr kumimoji="1" lang="en-US" altLang="zh-CN" sz="3600" dirty="0" smtClean="0">
              <a:solidFill>
                <a:schemeClr val="tx2"/>
              </a:solidFill>
              <a:latin typeface="宋体" pitchFamily="2" charset="-122"/>
              <a:ea typeface="隶书" pitchFamily="49" charset="-122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kumimoji="1" lang="zh-CN" altLang="en-US" sz="3600" dirty="0" smtClean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这</a:t>
            </a:r>
            <a:r>
              <a:rPr kumimoji="1" lang="en-US" altLang="zh-CN" sz="3600" dirty="0" smtClean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3</a:t>
            </a:r>
            <a:r>
              <a:rPr kumimoji="1" lang="zh-CN" altLang="en-US" sz="3600" dirty="0" smtClean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个参数呢</a:t>
            </a:r>
            <a:r>
              <a:rPr kumimoji="1" lang="en-US" altLang="zh-CN" sz="3600" dirty="0" smtClean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?</a:t>
            </a:r>
            <a:endParaRPr kumimoji="1" lang="en-US" altLang="zh-CN" sz="3600" dirty="0">
              <a:solidFill>
                <a:schemeClr val="tx2"/>
              </a:solidFill>
              <a:latin typeface="宋体" pitchFamily="2" charset="-122"/>
              <a:ea typeface="隶书" pitchFamily="49" charset="-122"/>
            </a:endParaRPr>
          </a:p>
        </p:txBody>
      </p:sp>
      <p:grpSp>
        <p:nvGrpSpPr>
          <p:cNvPr id="3075" name="Group 3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3077" name="Oval 4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78" name="Oval 5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79" name="Oval 6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0" name="Oval 7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1" name="Oval 8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2" name="Oval 9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3" name="Oval 10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4" name="Oval 11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5" name="Oval 12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6" name="Oval 13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7" name="Oval 14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8" name="Oval 15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9" name="Oval 16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0" name="Oval 17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1" name="Oval 18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2" name="Oval 19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3" name="Oval 20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4" name="Oval 21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5" name="Oval 22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6" name="Oval 23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7" name="Oval 24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8" name="Oval 25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9" name="Oval 26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0" name="Oval 27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1" name="Oval 28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2" name="Oval 29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3" name="Oval 30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4" name="Oval 31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5" name="Oval 32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6" name="Oval 33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7" name="Oval 34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8" name="Oval 35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9" name="Oval 36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  <p:sp>
        <p:nvSpPr>
          <p:cNvPr id="2" name="矩形 1"/>
          <p:cNvSpPr/>
          <p:nvPr/>
        </p:nvSpPr>
        <p:spPr>
          <a:xfrm>
            <a:off x="827088" y="4665920"/>
            <a:ext cx="82407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先思考这个问题：对于图中的正弦波半波形，</a:t>
            </a:r>
            <a:r>
              <a:rPr lang="en-US" altLang="zh-CN" dirty="0" smtClean="0">
                <a:solidFill>
                  <a:srgbClr val="FF0000"/>
                </a:solidFill>
              </a:rPr>
              <a:t>1,2,3</a:t>
            </a:r>
            <a:r>
              <a:rPr lang="zh-CN" altLang="en-US" dirty="0" smtClean="0">
                <a:solidFill>
                  <a:srgbClr val="FF0000"/>
                </a:solidFill>
              </a:rPr>
              <a:t>中哪块阴影区域是其最佳近似</a:t>
            </a:r>
            <a:r>
              <a:rPr lang="zh-CN" altLang="en-US" dirty="0" smtClean="0">
                <a:solidFill>
                  <a:srgbClr val="7030A0"/>
                </a:solidFill>
              </a:rPr>
              <a:t>？</a:t>
            </a:r>
            <a:endParaRPr lang="en-US" altLang="zh-CN" dirty="0" smtClean="0">
              <a:solidFill>
                <a:srgbClr val="7030A0"/>
              </a:solidFill>
            </a:endParaRPr>
          </a:p>
          <a:p>
            <a:endParaRPr lang="en-US" altLang="zh-CN" dirty="0">
              <a:solidFill>
                <a:srgbClr val="7030A0"/>
              </a:solidFill>
            </a:endParaRPr>
          </a:p>
          <a:p>
            <a:r>
              <a:rPr lang="zh-CN" altLang="en-US" dirty="0">
                <a:solidFill>
                  <a:srgbClr val="7030A0"/>
                </a:solidFill>
              </a:rPr>
              <a:t>显然是阴影区域</a:t>
            </a:r>
            <a:r>
              <a:rPr lang="en-US" altLang="zh-CN" dirty="0" smtClean="0">
                <a:solidFill>
                  <a:srgbClr val="7030A0"/>
                </a:solidFill>
              </a:rPr>
              <a:t>3</a:t>
            </a:r>
            <a:r>
              <a:rPr lang="zh-CN" altLang="en-US" dirty="0" smtClean="0">
                <a:solidFill>
                  <a:srgbClr val="7030A0"/>
                </a:solidFill>
              </a:rPr>
              <a:t>，因为</a:t>
            </a:r>
            <a:r>
              <a:rPr lang="en-US" altLang="zh-CN" dirty="0" smtClean="0">
                <a:solidFill>
                  <a:srgbClr val="7030A0"/>
                </a:solidFill>
              </a:rPr>
              <a:t>3</a:t>
            </a:r>
            <a:r>
              <a:rPr lang="zh-CN" altLang="en-US" dirty="0" smtClean="0">
                <a:solidFill>
                  <a:srgbClr val="7030A0"/>
                </a:solidFill>
              </a:rPr>
              <a:t>具有更高的采样频率和更高的量化位数。</a:t>
            </a:r>
            <a:endParaRPr lang="en-US" altLang="zh-CN" dirty="0" smtClean="0">
              <a:solidFill>
                <a:srgbClr val="7030A0"/>
              </a:solidFill>
            </a:endParaRPr>
          </a:p>
          <a:p>
            <a:r>
              <a:rPr lang="zh-CN" altLang="en-US" dirty="0" smtClean="0">
                <a:solidFill>
                  <a:srgbClr val="7030A0"/>
                </a:solidFill>
              </a:rPr>
              <a:t>但存储它却需要最大的存储空间，见下一页。。。</a:t>
            </a:r>
            <a:endParaRPr lang="zh-CN" altLang="en-US" dirty="0">
              <a:solidFill>
                <a:srgbClr val="7030A0"/>
              </a:solidFill>
            </a:endParaRPr>
          </a:p>
        </p:txBody>
      </p:sp>
      <p:pic>
        <p:nvPicPr>
          <p:cNvPr id="39" name="Picture 4" descr="2-6采样量化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276" y="1717695"/>
            <a:ext cx="4492625" cy="263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椭圆 2"/>
          <p:cNvSpPr/>
          <p:nvPr/>
        </p:nvSpPr>
        <p:spPr>
          <a:xfrm>
            <a:off x="4284663" y="2420888"/>
            <a:ext cx="576263" cy="5424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rgbClr val="FF0000"/>
                </a:solidFill>
              </a:rPr>
              <a:t>1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5724526" y="3115712"/>
            <a:ext cx="576263" cy="5424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rgbClr val="FF0000"/>
                </a:solidFill>
              </a:rPr>
              <a:t>2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308304" y="2412400"/>
            <a:ext cx="576263" cy="5424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rgbClr val="FF0000"/>
                </a:solidFill>
              </a:rPr>
              <a:t>3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78094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7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78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78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7950" y="865188"/>
            <a:ext cx="8591550" cy="6019800"/>
          </a:xfrm>
          <a:noFill/>
          <a:extLst>
            <a:ext uri="{91240B29-F687-4F45-9708-019B960494DF}">
              <a14:hiddenLine xmlns:a14="http://schemas.microsoft.com/office/drawing/2010/main" w="9525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pPr eaLnBrk="1" hangingPunct="1">
              <a:buFontTx/>
              <a:buNone/>
            </a:pPr>
            <a:r>
              <a:rPr lang="zh-CN" altLang="en-US" dirty="0" smtClean="0"/>
              <a:t>未经压缩的</a:t>
            </a:r>
            <a:r>
              <a:rPr kumimoji="1" lang="zh-CN" altLang="en-US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</a:rPr>
              <a:t>数字音频数据率（</a:t>
            </a:r>
            <a:r>
              <a:rPr kumimoji="1" lang="en-US" altLang="zh-CN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</a:rPr>
              <a:t>bit/s</a:t>
            </a:r>
            <a:r>
              <a:rPr kumimoji="1" lang="zh-CN" altLang="en-US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</a:rPr>
              <a:t>）＝</a:t>
            </a:r>
          </a:p>
          <a:p>
            <a:pPr lvl="1" eaLnBrk="1" hangingPunct="1">
              <a:buFontTx/>
              <a:buNone/>
            </a:pPr>
            <a:r>
              <a:rPr kumimoji="1" lang="zh-CN" altLang="en-US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    采样频率</a:t>
            </a:r>
            <a:r>
              <a:rPr kumimoji="1" lang="zh-CN" altLang="en-US" sz="2400" b="1" kern="1200" dirty="0" smtClean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（</a:t>
            </a:r>
            <a:r>
              <a:rPr kumimoji="1" lang="en-US" altLang="zh-CN" sz="2400" b="1" kern="1200" dirty="0" smtClean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1/s</a:t>
            </a:r>
            <a:r>
              <a:rPr kumimoji="1" lang="zh-CN" altLang="en-US" sz="2400" b="1" kern="1200" dirty="0" smtClean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）</a:t>
            </a:r>
            <a:r>
              <a:rPr kumimoji="1" lang="en-US" altLang="zh-CN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×</a:t>
            </a:r>
            <a:r>
              <a:rPr kumimoji="1" lang="zh-CN" altLang="en-US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量化位数 （</a:t>
            </a:r>
            <a:r>
              <a:rPr kumimoji="1" lang="en-US" altLang="zh-CN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bit</a:t>
            </a:r>
            <a:r>
              <a:rPr kumimoji="1" lang="zh-CN" altLang="en-US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）</a:t>
            </a:r>
            <a:r>
              <a:rPr kumimoji="1" lang="en-US" altLang="zh-CN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×</a:t>
            </a:r>
            <a:r>
              <a:rPr kumimoji="1" lang="zh-CN" altLang="en-US" sz="2400" b="1" kern="1200" dirty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声道</a:t>
            </a:r>
            <a:r>
              <a:rPr kumimoji="1" lang="zh-CN" altLang="en-US" sz="2400" b="1" kern="1200" dirty="0" smtClean="0">
                <a:solidFill>
                  <a:schemeClr val="accent2"/>
                </a:solidFill>
                <a:latin typeface="Times New Roman" charset="0"/>
                <a:ea typeface="宋体" pitchFamily="2" charset="-122"/>
                <a:cs typeface="+mn-cs"/>
              </a:rPr>
              <a:t>数</a:t>
            </a:r>
          </a:p>
          <a:p>
            <a:pPr lvl="1" eaLnBrk="1" hangingPunct="1">
              <a:buFontTx/>
              <a:buNone/>
            </a:pPr>
            <a:r>
              <a:rPr lang="zh-CN" altLang="en-US" sz="3200" dirty="0">
                <a:cs typeface="+mn-cs"/>
              </a:rPr>
              <a:t>又因为 </a:t>
            </a:r>
            <a:r>
              <a:rPr lang="zh-CN" altLang="en-US" sz="3200" u="sng" dirty="0">
                <a:cs typeface="+mn-cs"/>
              </a:rPr>
              <a:t>音频数据存储</a:t>
            </a:r>
            <a:r>
              <a:rPr lang="zh-CN" altLang="en-US" u="sng" dirty="0" smtClean="0"/>
              <a:t>量（</a:t>
            </a:r>
            <a:r>
              <a:rPr lang="en-US" altLang="zh-CN" u="sng" dirty="0" smtClean="0"/>
              <a:t>Byte</a:t>
            </a:r>
            <a:r>
              <a:rPr lang="zh-CN" altLang="en-US" u="sng" dirty="0" smtClean="0"/>
              <a:t>）</a:t>
            </a:r>
            <a:r>
              <a:rPr lang="zh-CN" altLang="en-US" dirty="0" smtClean="0"/>
              <a:t>＝</a:t>
            </a:r>
          </a:p>
          <a:p>
            <a:pPr lvl="1" eaLnBrk="1" hangingPunct="1">
              <a:buFontTx/>
              <a:buNone/>
            </a:pPr>
            <a:r>
              <a:rPr lang="zh-CN" altLang="en-US" dirty="0" smtClean="0"/>
              <a:t>    数据率（</a:t>
            </a:r>
            <a:r>
              <a:rPr lang="en-US" altLang="zh-CN" dirty="0" smtClean="0"/>
              <a:t>bit/s</a:t>
            </a:r>
            <a:r>
              <a:rPr lang="zh-CN" altLang="en-US" dirty="0" smtClean="0"/>
              <a:t>）</a:t>
            </a:r>
            <a:r>
              <a:rPr lang="en-US" altLang="zh-CN" dirty="0" smtClean="0"/>
              <a:t>×</a:t>
            </a:r>
            <a:r>
              <a:rPr lang="zh-CN" altLang="en-US" dirty="0" smtClean="0"/>
              <a:t>持续时间（</a:t>
            </a:r>
            <a:r>
              <a:rPr lang="en-US" altLang="zh-CN" dirty="0" smtClean="0"/>
              <a:t>s</a:t>
            </a:r>
            <a:r>
              <a:rPr lang="zh-CN" altLang="en-US" dirty="0" smtClean="0"/>
              <a:t>） </a:t>
            </a:r>
            <a:r>
              <a:rPr lang="en-US" altLang="zh-CN" dirty="0" smtClean="0"/>
              <a:t>/ 8</a:t>
            </a:r>
          </a:p>
          <a:p>
            <a:pPr lvl="1" eaLnBrk="1" hangingPunct="1">
              <a:buFontTx/>
              <a:buNone/>
            </a:pPr>
            <a:r>
              <a:rPr lang="zh-CN" altLang="en-US" u="sng" dirty="0" smtClean="0"/>
              <a:t>推导出：</a:t>
            </a:r>
            <a:endParaRPr lang="en-US" altLang="zh-CN" u="sng" dirty="0" smtClean="0"/>
          </a:p>
          <a:p>
            <a:pPr lvl="1" eaLnBrk="1" hangingPunct="1">
              <a:buFontTx/>
              <a:buNone/>
            </a:pPr>
            <a:r>
              <a:rPr lang="zh-CN" altLang="en-US" dirty="0" smtClean="0">
                <a:latin typeface="黑体" pitchFamily="49" charset="-122"/>
              </a:rPr>
              <a:t>例：采样率</a:t>
            </a:r>
            <a:r>
              <a:rPr lang="en-US" altLang="zh-CN" dirty="0" smtClean="0">
                <a:latin typeface="黑体" pitchFamily="49" charset="-122"/>
              </a:rPr>
              <a:t>11.025KHz</a:t>
            </a:r>
            <a:r>
              <a:rPr lang="zh-CN" altLang="en-US" dirty="0" smtClean="0">
                <a:latin typeface="黑体" pitchFamily="49" charset="-122"/>
              </a:rPr>
              <a:t>、量化位</a:t>
            </a:r>
            <a:r>
              <a:rPr lang="en-US" altLang="zh-CN" dirty="0" smtClean="0">
                <a:latin typeface="黑体" pitchFamily="49" charset="-122"/>
              </a:rPr>
              <a:t>8</a:t>
            </a:r>
            <a:r>
              <a:rPr lang="zh-CN" altLang="en-US" dirty="0" smtClean="0">
                <a:latin typeface="黑体" pitchFamily="49" charset="-122"/>
              </a:rPr>
              <a:t>位，采集</a:t>
            </a:r>
            <a:r>
              <a:rPr lang="en-US" altLang="zh-CN" dirty="0" smtClean="0">
                <a:latin typeface="黑体" pitchFamily="49" charset="-122"/>
              </a:rPr>
              <a:t>1</a:t>
            </a:r>
            <a:r>
              <a:rPr lang="zh-CN" altLang="en-US" dirty="0" smtClean="0">
                <a:latin typeface="黑体" pitchFamily="49" charset="-122"/>
              </a:rPr>
              <a:t>分钟，</a:t>
            </a:r>
          </a:p>
          <a:p>
            <a:pPr lvl="1" eaLnBrk="1" hangingPunct="1">
              <a:buFontTx/>
              <a:buNone/>
            </a:pPr>
            <a:r>
              <a:rPr lang="zh-CN" altLang="en-US" dirty="0" smtClean="0">
                <a:latin typeface="黑体" pitchFamily="49" charset="-122"/>
              </a:rPr>
              <a:t>    则：音频数据率＝</a:t>
            </a:r>
            <a:r>
              <a:rPr lang="en-US" altLang="zh-CN" dirty="0" smtClean="0">
                <a:latin typeface="黑体" pitchFamily="49" charset="-122"/>
              </a:rPr>
              <a:t>11.025</a:t>
            </a:r>
            <a:r>
              <a:rPr lang="zh-CN" altLang="en-US" dirty="0" smtClean="0">
                <a:latin typeface="黑体" pitchFamily="49" charset="-122"/>
              </a:rPr>
              <a:t>（</a:t>
            </a:r>
            <a:r>
              <a:rPr lang="en-US" altLang="zh-CN" dirty="0" smtClean="0">
                <a:latin typeface="黑体" pitchFamily="49" charset="-122"/>
              </a:rPr>
              <a:t>KHz</a:t>
            </a:r>
            <a:r>
              <a:rPr lang="zh-CN" altLang="en-US" dirty="0" smtClean="0">
                <a:latin typeface="黑体" pitchFamily="49" charset="-122"/>
              </a:rPr>
              <a:t>）</a:t>
            </a:r>
            <a:r>
              <a:rPr lang="en-US" altLang="zh-CN" dirty="0" smtClean="0">
                <a:latin typeface="黑体" pitchFamily="49" charset="-122"/>
              </a:rPr>
              <a:t>×8</a:t>
            </a:r>
            <a:r>
              <a:rPr lang="zh-CN" altLang="en-US" dirty="0" smtClean="0">
                <a:latin typeface="黑体" pitchFamily="49" charset="-122"/>
              </a:rPr>
              <a:t>（</a:t>
            </a:r>
            <a:r>
              <a:rPr lang="en-US" altLang="zh-CN" dirty="0" smtClean="0">
                <a:latin typeface="黑体" pitchFamily="49" charset="-122"/>
              </a:rPr>
              <a:t>bit</a:t>
            </a:r>
            <a:r>
              <a:rPr lang="zh-CN" altLang="en-US" dirty="0" smtClean="0">
                <a:latin typeface="黑体" pitchFamily="49" charset="-122"/>
              </a:rPr>
              <a:t>）</a:t>
            </a:r>
            <a:endParaRPr lang="zh-CN" altLang="en-US" dirty="0" smtClean="0">
              <a:latin typeface="黑体" pitchFamily="49" charset="-122"/>
              <a:cs typeface="Times New Roman" charset="0"/>
            </a:endParaRPr>
          </a:p>
          <a:p>
            <a:pPr lvl="1" algn="just" eaLnBrk="1" hangingPunct="1">
              <a:buFontTx/>
              <a:buNone/>
            </a:pPr>
            <a:r>
              <a:rPr lang="zh-CN" altLang="en-US" dirty="0" smtClean="0">
                <a:latin typeface="黑体" pitchFamily="49" charset="-122"/>
              </a:rPr>
              <a:t>		               ＝ </a:t>
            </a:r>
            <a:r>
              <a:rPr lang="en-US" altLang="zh-CN" dirty="0" smtClean="0">
                <a:latin typeface="黑体" pitchFamily="49" charset="-122"/>
              </a:rPr>
              <a:t>88.2 (Kbit/s)</a:t>
            </a:r>
            <a:endParaRPr lang="en-US" altLang="zh-CN" dirty="0" smtClean="0">
              <a:latin typeface="黑体" pitchFamily="49" charset="-122"/>
              <a:cs typeface="Times New Roman" charset="0"/>
            </a:endParaRPr>
          </a:p>
          <a:p>
            <a:pPr lvl="1" algn="just" eaLnBrk="1" hangingPunct="1">
              <a:buFontTx/>
              <a:buNone/>
            </a:pPr>
            <a:r>
              <a:rPr lang="en-US" altLang="zh-CN" dirty="0" smtClean="0">
                <a:latin typeface="黑体" pitchFamily="49" charset="-122"/>
              </a:rPr>
              <a:t>        </a:t>
            </a:r>
            <a:r>
              <a:rPr lang="zh-CN" altLang="en-US" dirty="0" smtClean="0">
                <a:latin typeface="黑体" pitchFamily="49" charset="-122"/>
              </a:rPr>
              <a:t>音频数据量＝</a:t>
            </a:r>
            <a:r>
              <a:rPr lang="en-US" altLang="zh-CN" dirty="0" smtClean="0">
                <a:latin typeface="黑体" pitchFamily="49" charset="-122"/>
              </a:rPr>
              <a:t>11.025</a:t>
            </a:r>
            <a:r>
              <a:rPr lang="zh-CN" altLang="en-US" dirty="0" smtClean="0">
                <a:latin typeface="黑体" pitchFamily="49" charset="-122"/>
              </a:rPr>
              <a:t>（</a:t>
            </a:r>
            <a:r>
              <a:rPr lang="en-US" altLang="zh-CN" dirty="0" smtClean="0">
                <a:latin typeface="黑体" pitchFamily="49" charset="-122"/>
              </a:rPr>
              <a:t>KHz</a:t>
            </a:r>
            <a:r>
              <a:rPr lang="zh-CN" altLang="en-US" dirty="0" smtClean="0">
                <a:latin typeface="黑体" pitchFamily="49" charset="-122"/>
              </a:rPr>
              <a:t>）</a:t>
            </a:r>
            <a:r>
              <a:rPr lang="en-US" altLang="zh-CN" dirty="0" smtClean="0">
                <a:latin typeface="黑体" pitchFamily="49" charset="-122"/>
              </a:rPr>
              <a:t>×8</a:t>
            </a:r>
            <a:r>
              <a:rPr lang="zh-CN" altLang="en-US" dirty="0" smtClean="0">
                <a:latin typeface="黑体" pitchFamily="49" charset="-122"/>
              </a:rPr>
              <a:t>（</a:t>
            </a:r>
            <a:r>
              <a:rPr lang="en-US" altLang="zh-CN" dirty="0" smtClean="0">
                <a:latin typeface="黑体" pitchFamily="49" charset="-122"/>
              </a:rPr>
              <a:t>bit</a:t>
            </a:r>
            <a:r>
              <a:rPr lang="zh-CN" altLang="en-US" dirty="0" smtClean="0">
                <a:latin typeface="黑体" pitchFamily="49" charset="-122"/>
              </a:rPr>
              <a:t>）</a:t>
            </a:r>
          </a:p>
          <a:p>
            <a:pPr lvl="1" algn="just" eaLnBrk="1" hangingPunct="1">
              <a:buFontTx/>
              <a:buNone/>
            </a:pPr>
            <a:r>
              <a:rPr lang="zh-CN" altLang="en-US" dirty="0" smtClean="0">
                <a:latin typeface="黑体" pitchFamily="49" charset="-122"/>
              </a:rPr>
              <a:t>                 </a:t>
            </a:r>
            <a:r>
              <a:rPr lang="en-US" altLang="zh-CN" dirty="0" smtClean="0">
                <a:latin typeface="黑体" pitchFamily="49" charset="-122"/>
              </a:rPr>
              <a:t>×60</a:t>
            </a:r>
            <a:r>
              <a:rPr lang="zh-CN" altLang="en-US" dirty="0" smtClean="0">
                <a:latin typeface="黑体" pitchFamily="49" charset="-122"/>
              </a:rPr>
              <a:t>（</a:t>
            </a:r>
            <a:r>
              <a:rPr lang="en-US" altLang="zh-CN" dirty="0" smtClean="0">
                <a:latin typeface="黑体" pitchFamily="49" charset="-122"/>
              </a:rPr>
              <a:t>s</a:t>
            </a:r>
            <a:r>
              <a:rPr lang="zh-CN" altLang="en-US" dirty="0" smtClean="0">
                <a:latin typeface="黑体" pitchFamily="49" charset="-122"/>
              </a:rPr>
              <a:t>）</a:t>
            </a:r>
            <a:r>
              <a:rPr lang="en-US" altLang="zh-CN" dirty="0" smtClean="0">
                <a:latin typeface="黑体" pitchFamily="49" charset="-122"/>
              </a:rPr>
              <a:t>/8</a:t>
            </a:r>
            <a:r>
              <a:rPr lang="zh-CN" altLang="en-US" dirty="0" smtClean="0">
                <a:latin typeface="黑体" pitchFamily="49" charset="-122"/>
              </a:rPr>
              <a:t>＝ </a:t>
            </a:r>
            <a:r>
              <a:rPr lang="en-US" altLang="zh-CN" dirty="0" smtClean="0">
                <a:latin typeface="黑体" pitchFamily="49" charset="-122"/>
              </a:rPr>
              <a:t>0.66 (</a:t>
            </a:r>
            <a:r>
              <a:rPr lang="en-US" altLang="zh-CN" dirty="0" err="1" smtClean="0">
                <a:latin typeface="黑体" pitchFamily="49" charset="-122"/>
              </a:rPr>
              <a:t>MByte</a:t>
            </a:r>
            <a:r>
              <a:rPr lang="en-US" altLang="zh-CN" dirty="0" smtClean="0">
                <a:latin typeface="黑体" pitchFamily="49" charset="-122"/>
              </a:rPr>
              <a:t>)</a:t>
            </a:r>
          </a:p>
        </p:txBody>
      </p:sp>
      <p:sp>
        <p:nvSpPr>
          <p:cNvPr id="44035" name="Rectangle 3"/>
          <p:cNvSpPr>
            <a:spLocks noChangeArrowheads="1"/>
          </p:cNvSpPr>
          <p:nvPr/>
        </p:nvSpPr>
        <p:spPr bwMode="auto">
          <a:xfrm>
            <a:off x="2005013" y="3043238"/>
            <a:ext cx="63833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sz="2400" b="1" dirty="0">
                <a:solidFill>
                  <a:schemeClr val="accent2"/>
                </a:solidFill>
                <a:latin typeface="Times New Roman" charset="0"/>
              </a:rPr>
              <a:t>存储量</a:t>
            </a:r>
            <a:r>
              <a:rPr kumimoji="1" lang="en-US" altLang="zh-CN" sz="2400" b="1" dirty="0">
                <a:solidFill>
                  <a:schemeClr val="accent2"/>
                </a:solidFill>
                <a:latin typeface="Times New Roman" charset="0"/>
              </a:rPr>
              <a:t>=</a:t>
            </a:r>
            <a:r>
              <a:rPr kumimoji="1" lang="zh-CN" altLang="en-US" sz="2400" b="1" dirty="0">
                <a:solidFill>
                  <a:schemeClr val="accent2"/>
                </a:solidFill>
                <a:latin typeface="Times New Roman" charset="0"/>
              </a:rPr>
              <a:t>采样频率</a:t>
            </a:r>
            <a:r>
              <a:rPr kumimoji="1" lang="en-US" altLang="zh-CN" sz="2400" b="1" dirty="0">
                <a:solidFill>
                  <a:schemeClr val="accent2"/>
                </a:solidFill>
                <a:latin typeface="Times New Roman" charset="0"/>
              </a:rPr>
              <a:t>×</a:t>
            </a:r>
            <a:r>
              <a:rPr kumimoji="1" lang="zh-CN" altLang="en-US" sz="2400" b="1" dirty="0">
                <a:solidFill>
                  <a:schemeClr val="accent2"/>
                </a:solidFill>
                <a:latin typeface="Times New Roman" charset="0"/>
              </a:rPr>
              <a:t>量化位数</a:t>
            </a:r>
            <a:r>
              <a:rPr kumimoji="1" lang="en-US" altLang="zh-CN" sz="2400" b="1" dirty="0">
                <a:solidFill>
                  <a:schemeClr val="accent2"/>
                </a:solidFill>
                <a:latin typeface="Times New Roman" charset="0"/>
              </a:rPr>
              <a:t>/8×</a:t>
            </a:r>
            <a:r>
              <a:rPr kumimoji="1" lang="zh-CN" altLang="en-US" sz="2400" b="1" dirty="0">
                <a:solidFill>
                  <a:schemeClr val="accent2"/>
                </a:solidFill>
                <a:latin typeface="Times New Roman" charset="0"/>
              </a:rPr>
              <a:t>声道数</a:t>
            </a:r>
            <a:r>
              <a:rPr kumimoji="1" lang="en-US" altLang="zh-CN" sz="2400" b="1" dirty="0">
                <a:solidFill>
                  <a:schemeClr val="accent2"/>
                </a:solidFill>
                <a:latin typeface="Times New Roman" charset="0"/>
              </a:rPr>
              <a:t>×</a:t>
            </a:r>
            <a:r>
              <a:rPr kumimoji="1" lang="zh-CN" altLang="en-US" sz="2400" b="1" dirty="0">
                <a:solidFill>
                  <a:schemeClr val="accent2"/>
                </a:solidFill>
                <a:latin typeface="Times New Roman" charset="0"/>
              </a:rPr>
              <a:t>时间</a:t>
            </a:r>
          </a:p>
        </p:txBody>
      </p:sp>
      <p:sp>
        <p:nvSpPr>
          <p:cNvPr id="92164" name="Rectangle 4"/>
          <p:cNvSpPr>
            <a:spLocks noChangeArrowheads="1"/>
          </p:cNvSpPr>
          <p:nvPr/>
        </p:nvSpPr>
        <p:spPr bwMode="auto">
          <a:xfrm>
            <a:off x="1222375" y="0"/>
            <a:ext cx="79216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1pPr>
            <a:lvl2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2pPr>
            <a:lvl3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3pPr>
            <a:lvl4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4pPr>
            <a:lvl5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r">
              <a:defRPr/>
            </a:pPr>
            <a:r>
              <a:rPr lang="zh-CN" altLang="en-US" sz="4000" b="1" smtClean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隶书" pitchFamily="49" charset="-122"/>
                <a:ea typeface="隶书" pitchFamily="49" charset="-122"/>
              </a:rPr>
              <a:t>音频数据率</a:t>
            </a:r>
          </a:p>
        </p:txBody>
      </p:sp>
      <p:grpSp>
        <p:nvGrpSpPr>
          <p:cNvPr id="11269" name="Group 5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11270" name="Oval 6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71" name="Oval 7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72" name="Oval 8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73" name="Oval 9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74" name="Oval 10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75" name="Oval 11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76" name="Oval 12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77" name="Oval 13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78" name="Oval 14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79" name="Oval 15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0" name="Oval 16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1" name="Oval 17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2" name="Oval 18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3" name="Oval 19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4" name="Oval 20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5" name="Oval 21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6" name="Oval 22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7" name="Oval 23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8" name="Oval 24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89" name="Oval 25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0" name="Oval 26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1" name="Oval 27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2" name="Oval 28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3" name="Oval 29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4" name="Oval 30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5" name="Oval 31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6" name="Oval 32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7" name="Oval 33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8" name="Oval 34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299" name="Oval 35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300" name="Oval 36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301" name="Oval 37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1302" name="Oval 38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4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40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40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40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40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4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4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40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40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40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440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3513" y="1628428"/>
            <a:ext cx="8964612" cy="4465638"/>
          </a:xfrm>
        </p:spPr>
        <p:txBody>
          <a:bodyPr/>
          <a:lstStyle/>
          <a:p>
            <a:pPr marL="0" indent="0" eaLnBrk="1" hangingPunct="1"/>
            <a:r>
              <a:rPr lang="zh-CN" altLang="en-US" sz="2800" b="1" dirty="0" smtClean="0">
                <a:solidFill>
                  <a:srgbClr val="070605"/>
                </a:solidFill>
              </a:rPr>
              <a:t>存储容量的计算，存储容量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=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（量化位数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×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采样频率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×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声道数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×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持续时间）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/8 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（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Byte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）</a:t>
            </a:r>
          </a:p>
          <a:p>
            <a:pPr marL="0" indent="0" eaLnBrk="1" hangingPunct="1"/>
            <a:r>
              <a:rPr lang="en-US" altLang="zh-CN" sz="2800" b="1" dirty="0" smtClean="0">
                <a:solidFill>
                  <a:srgbClr val="070605"/>
                </a:solidFill>
              </a:rPr>
              <a:t>CD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光盘采用了双声道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16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位采样，采样频率为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44.1</a:t>
            </a:r>
            <a:r>
              <a:rPr lang="en-US" altLang="zh-CN" sz="2800" b="1" dirty="0" smtClean="0">
                <a:solidFill>
                  <a:srgbClr val="00B050"/>
                </a:solidFill>
              </a:rPr>
              <a:t>K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Hz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，可达专业级水平。</a:t>
            </a:r>
          </a:p>
          <a:p>
            <a:pPr marL="0" indent="0" eaLnBrk="1" hangingPunct="1"/>
            <a:r>
              <a:rPr lang="zh-CN" altLang="en-US" sz="2800" b="1" dirty="0" smtClean="0">
                <a:solidFill>
                  <a:srgbClr val="070605"/>
                </a:solidFill>
              </a:rPr>
              <a:t>若某首流行歌曲的长度为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3.5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分钟，则该歌曲占用的存储容量为：</a:t>
            </a:r>
          </a:p>
          <a:p>
            <a:pPr marL="0" indent="0" algn="dist" eaLnBrk="1" hangingPunct="1">
              <a:buFontTx/>
              <a:buNone/>
            </a:pPr>
            <a:r>
              <a:rPr lang="zh-CN" altLang="en-US" sz="2800" b="1" dirty="0" smtClean="0">
                <a:solidFill>
                  <a:srgbClr val="070605"/>
                </a:solidFill>
              </a:rPr>
              <a:t>  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16×44.1</a:t>
            </a:r>
            <a:r>
              <a:rPr lang="en-US" altLang="zh-CN" sz="2800" b="1" dirty="0" smtClean="0">
                <a:solidFill>
                  <a:srgbClr val="00B050"/>
                </a:solidFill>
              </a:rPr>
              <a:t>×1000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×2×(3.5×60)÷8=37044000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（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B</a:t>
            </a:r>
            <a:r>
              <a:rPr lang="zh-CN" altLang="en-US" sz="2800" b="1" dirty="0" smtClean="0">
                <a:solidFill>
                  <a:srgbClr val="070605"/>
                </a:solidFill>
              </a:rPr>
              <a:t>）</a:t>
            </a:r>
          </a:p>
          <a:p>
            <a:pPr marL="0" indent="0" eaLnBrk="1" hangingPunct="1">
              <a:buFontTx/>
              <a:buNone/>
            </a:pPr>
            <a:endParaRPr lang="zh-CN" altLang="en-US" sz="2800" b="1" dirty="0" smtClean="0">
              <a:solidFill>
                <a:srgbClr val="070605"/>
              </a:solidFill>
            </a:endParaRPr>
          </a:p>
          <a:p>
            <a:pPr marL="0" indent="0" eaLnBrk="1" hangingPunct="1">
              <a:buFontTx/>
              <a:buNone/>
            </a:pPr>
            <a:r>
              <a:rPr lang="zh-CN" altLang="en-US" sz="2800" b="1" dirty="0" smtClean="0">
                <a:solidFill>
                  <a:srgbClr val="070605"/>
                </a:solidFill>
              </a:rPr>
              <a:t>      </a:t>
            </a:r>
            <a:r>
              <a:rPr lang="en-US" altLang="zh-CN" sz="2800" b="1" dirty="0" smtClean="0">
                <a:solidFill>
                  <a:srgbClr val="070605"/>
                </a:solidFill>
              </a:rPr>
              <a:t>37044000/1024/1024=35.33MB</a:t>
            </a:r>
          </a:p>
          <a:p>
            <a:pPr marL="0" indent="0" eaLnBrk="1" hangingPunct="1"/>
            <a:endParaRPr lang="en-US" altLang="zh-CN" sz="2800" b="1" dirty="0" smtClean="0">
              <a:solidFill>
                <a:srgbClr val="070605"/>
              </a:solidFill>
            </a:endParaRPr>
          </a:p>
        </p:txBody>
      </p:sp>
      <p:grpSp>
        <p:nvGrpSpPr>
          <p:cNvPr id="12291" name="Group 5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12293" name="Oval 6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294" name="Oval 7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295" name="Oval 8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296" name="Oval 9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297" name="Oval 10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298" name="Oval 11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299" name="Oval 12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0" name="Oval 13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1" name="Oval 14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2" name="Oval 15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3" name="Oval 16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4" name="Oval 17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5" name="Oval 18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6" name="Oval 19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7" name="Oval 20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8" name="Oval 21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09" name="Oval 22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0" name="Oval 23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1" name="Oval 24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2" name="Oval 25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3" name="Oval 26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4" name="Oval 27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5" name="Oval 28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6" name="Oval 29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7" name="Oval 30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8" name="Oval 31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19" name="Oval 32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20" name="Oval 33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21" name="Oval 34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22" name="Oval 35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23" name="Oval 36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24" name="Oval 37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2325" name="Oval 38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  <p:sp>
        <p:nvSpPr>
          <p:cNvPr id="12292" name="TextBox 1"/>
          <p:cNvSpPr txBox="1">
            <a:spLocks noChangeArrowheads="1"/>
          </p:cNvSpPr>
          <p:nvPr/>
        </p:nvSpPr>
        <p:spPr bwMode="auto">
          <a:xfrm>
            <a:off x="379413" y="980728"/>
            <a:ext cx="6656387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b="1">
                <a:solidFill>
                  <a:srgbClr val="7030A0"/>
                </a:solidFill>
              </a:rPr>
              <a:t>存储容量</a:t>
            </a:r>
            <a:r>
              <a:rPr lang="zh-CN" altLang="en-US" sz="2800" b="1">
                <a:solidFill>
                  <a:srgbClr val="070605"/>
                </a:solidFill>
              </a:rPr>
              <a:t>和</a:t>
            </a:r>
            <a:r>
              <a:rPr lang="zh-CN" altLang="en-US" sz="2800" b="1">
                <a:solidFill>
                  <a:srgbClr val="7030A0"/>
                </a:solidFill>
              </a:rPr>
              <a:t>音频数据存储量</a:t>
            </a:r>
            <a:r>
              <a:rPr lang="zh-CN" altLang="en-US" sz="2800" b="1"/>
              <a:t>是一个概念！</a:t>
            </a:r>
          </a:p>
        </p:txBody>
      </p:sp>
      <p:cxnSp>
        <p:nvCxnSpPr>
          <p:cNvPr id="3" name="曲线连接符 2"/>
          <p:cNvCxnSpPr/>
          <p:nvPr/>
        </p:nvCxnSpPr>
        <p:spPr>
          <a:xfrm rot="10800000" flipV="1">
            <a:off x="2555876" y="2924944"/>
            <a:ext cx="5616524" cy="1584176"/>
          </a:xfrm>
          <a:prstGeom prst="curvedConnector3">
            <a:avLst>
              <a:gd name="adj1" fmla="val 100597"/>
            </a:avLst>
          </a:prstGeom>
          <a:ln w="222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0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0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0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0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396552" y="836613"/>
            <a:ext cx="9577064" cy="815975"/>
          </a:xfrm>
        </p:spPr>
        <p:txBody>
          <a:bodyPr/>
          <a:lstStyle/>
          <a:p>
            <a:pPr eaLnBrk="1" hangingPunct="1"/>
            <a:r>
              <a:rPr lang="zh-CN" altLang="en-US" sz="2800" b="1" dirty="0" smtClean="0"/>
              <a:t>你现在应该了解</a:t>
            </a:r>
            <a:r>
              <a:rPr lang="zh-CN" altLang="en-US" sz="2800" b="1" dirty="0" smtClean="0">
                <a:solidFill>
                  <a:srgbClr val="0070C0"/>
                </a:solidFill>
              </a:rPr>
              <a:t>不同声源产品</a:t>
            </a:r>
            <a:r>
              <a:rPr lang="zh-CN" altLang="en-US" sz="2800" b="1" dirty="0" smtClean="0"/>
              <a:t>上 常见的相关参数的涵义了</a:t>
            </a:r>
          </a:p>
        </p:txBody>
      </p:sp>
      <p:graphicFrame>
        <p:nvGraphicFramePr>
          <p:cNvPr id="45185" name="Group 1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0634837"/>
              </p:ext>
            </p:extLst>
          </p:nvPr>
        </p:nvGraphicFramePr>
        <p:xfrm>
          <a:off x="152400" y="1484784"/>
          <a:ext cx="8956104" cy="4057651"/>
        </p:xfrm>
        <a:graphic>
          <a:graphicData uri="http://schemas.openxmlformats.org/drawingml/2006/table">
            <a:tbl>
              <a:tblPr/>
              <a:tblGrid>
                <a:gridCol w="1479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9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79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9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7900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9608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质量</a:t>
                      </a:r>
                    </a:p>
                  </a:txBody>
                  <a:tcPr marT="45709" marB="45709" horzOverflow="overflow">
                    <a:lnL cap="flat"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采样频率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（</a:t>
                      </a: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KHz</a:t>
                      </a: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）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量化位数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(bit)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单声道</a:t>
                      </a: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/</a:t>
                      </a:r>
                      <a:r>
                        <a:rPr kumimoji="0" lang="zh-CN" alt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立体声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数据率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KB/s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频率范围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(Hz)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 cap="flat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3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电话</a:t>
                      </a:r>
                    </a:p>
                  </a:txBody>
                  <a:tcPr marT="45709" marB="45709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8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8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单声道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8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200</a:t>
                      </a:r>
                      <a:r>
                        <a:rPr kumimoji="0" lang="zh-CN" alt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～</a:t>
                      </a: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3400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628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AM</a:t>
                      </a:r>
                    </a:p>
                  </a:txBody>
                  <a:tcPr marT="45709" marB="45709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11.025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8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单声道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11.0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50</a:t>
                      </a:r>
                      <a:r>
                        <a:rPr kumimoji="0" lang="zh-CN" alt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～</a:t>
                      </a: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7000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293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FM</a:t>
                      </a:r>
                    </a:p>
                  </a:txBody>
                  <a:tcPr marT="45709" marB="45709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22.050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16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立体声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88.2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20</a:t>
                      </a: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～</a:t>
                      </a: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15000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7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CD</a:t>
                      </a:r>
                    </a:p>
                  </a:txBody>
                  <a:tcPr marT="45709" marB="45709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44.1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16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立体声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176.4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10</a:t>
                      </a: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～</a:t>
                      </a: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22000</a:t>
                      </a:r>
                    </a:p>
                  </a:txBody>
                  <a:tcPr marT="45709" marB="45709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4700">
                <a:tc gridSpan="6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以上都是有代表性的声音形式</a:t>
                      </a: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T="45709" marB="45709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7030A0"/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T="45709" marB="45709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pitchFamily="2" charset="-122"/>
                      </a:endParaRPr>
                    </a:p>
                  </a:txBody>
                  <a:tcPr marT="45709" marB="45709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3359" name="Group 61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13360" name="Oval 62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61" name="Oval 63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62" name="Oval 64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63" name="Oval 65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64" name="Oval 66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65" name="Oval 67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66" name="Oval 68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67" name="Oval 69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68" name="Oval 70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69" name="Oval 71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0" name="Oval 72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1" name="Oval 73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2" name="Oval 74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3" name="Oval 75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4" name="Oval 76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5" name="Oval 77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6" name="Oval 78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7" name="Oval 79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8" name="Oval 80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79" name="Oval 81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0" name="Oval 82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1" name="Oval 83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2" name="Oval 84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3" name="Oval 85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4" name="Oval 86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5" name="Oval 87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6" name="Oval 88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7" name="Oval 89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8" name="Oval 90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89" name="Oval 91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90" name="Oval 92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91" name="Oval 93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13392" name="Oval 94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>
          <a:xfrm>
            <a:off x="827088" y="836613"/>
            <a:ext cx="7772400" cy="792162"/>
          </a:xfrm>
        </p:spPr>
        <p:txBody>
          <a:bodyPr/>
          <a:lstStyle/>
          <a:p>
            <a:pPr eaLnBrk="1" hangingPunct="1"/>
            <a:r>
              <a:rPr lang="en-US" altLang="zh-CN" sz="2800" smtClean="0"/>
              <a:t> </a:t>
            </a:r>
            <a:r>
              <a:rPr lang="zh-CN" altLang="en-US" sz="2800" b="1" smtClean="0"/>
              <a:t>编码算法与音频数据压缩比</a:t>
            </a:r>
            <a:r>
              <a:rPr lang="zh-CN" altLang="en-US" smtClean="0"/>
              <a:t> </a:t>
            </a:r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3250" y="1743075"/>
            <a:ext cx="8083550" cy="2657475"/>
          </a:xfrm>
        </p:spPr>
        <p:txBody>
          <a:bodyPr/>
          <a:lstStyle/>
          <a:p>
            <a:pPr eaLnBrk="1" hangingPunct="1">
              <a:lnSpc>
                <a:spcPct val="140000"/>
              </a:lnSpc>
              <a:spcBef>
                <a:spcPct val="0"/>
              </a:spcBef>
            </a:pPr>
            <a:r>
              <a:rPr lang="zh-CN" altLang="en-US" sz="2000" b="1" dirty="0" smtClean="0">
                <a:latin typeface="宋体" pitchFamily="2" charset="-122"/>
              </a:rPr>
              <a:t>未压缩的音频数据量非常大，因此在编码的时候常采用压缩的方式。</a:t>
            </a:r>
          </a:p>
          <a:p>
            <a:pPr eaLnBrk="1" hangingPunct="1">
              <a:lnSpc>
                <a:spcPct val="140000"/>
              </a:lnSpc>
              <a:spcBef>
                <a:spcPct val="0"/>
              </a:spcBef>
            </a:pPr>
            <a:r>
              <a:rPr lang="zh-CN" altLang="en-US" sz="2000" b="1" dirty="0" smtClean="0">
                <a:latin typeface="宋体" pitchFamily="2" charset="-122"/>
              </a:rPr>
              <a:t>即采用一定的算法来压缩数据以减少存储空间和提高传输效率。</a:t>
            </a:r>
          </a:p>
          <a:p>
            <a:pPr eaLnBrk="1" hangingPunct="1">
              <a:lnSpc>
                <a:spcPct val="140000"/>
              </a:lnSpc>
              <a:spcBef>
                <a:spcPct val="0"/>
              </a:spcBef>
            </a:pPr>
            <a:r>
              <a:rPr lang="zh-CN" altLang="en-US" sz="2000" b="1" dirty="0" smtClean="0">
                <a:latin typeface="宋体" pitchFamily="2" charset="-122"/>
              </a:rPr>
              <a:t>压缩编码的基本指标之一就是压缩比，一般为数据压缩前后的数据量之比：</a:t>
            </a:r>
            <a:endParaRPr lang="zh-CN" altLang="en-US" sz="2000" b="1" dirty="0" smtClean="0"/>
          </a:p>
        </p:txBody>
      </p:sp>
      <p:graphicFrame>
        <p:nvGraphicFramePr>
          <p:cNvPr id="11162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1780739"/>
              </p:ext>
            </p:extLst>
          </p:nvPr>
        </p:nvGraphicFramePr>
        <p:xfrm>
          <a:off x="1906588" y="3351213"/>
          <a:ext cx="5257800" cy="831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48" name="位图图像" r:id="rId3" imgW="2187130" imgH="388818" progId="Paint.Picture">
                  <p:embed/>
                </p:oleObj>
              </mc:Choice>
              <mc:Fallback>
                <p:oleObj name="位图图像" r:id="rId3" imgW="2187130" imgH="388818" progId="Paint.Picture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6588" y="3351213"/>
                        <a:ext cx="5257800" cy="831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41" name="Oval 5"/>
          <p:cNvSpPr>
            <a:spLocks noChangeArrowheads="1"/>
          </p:cNvSpPr>
          <p:nvPr/>
        </p:nvSpPr>
        <p:spPr bwMode="auto">
          <a:xfrm>
            <a:off x="179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42" name="Oval 6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43" name="Oval 7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44" name="Oval 8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45" name="Oval 9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46" name="Oval 10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47" name="Oval 11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48" name="Oval 12"/>
          <p:cNvSpPr>
            <a:spLocks noChangeArrowheads="1"/>
          </p:cNvSpPr>
          <p:nvPr/>
        </p:nvSpPr>
        <p:spPr bwMode="auto">
          <a:xfrm>
            <a:off x="1692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49" name="Oval 13"/>
          <p:cNvSpPr>
            <a:spLocks noChangeArrowheads="1"/>
          </p:cNvSpPr>
          <p:nvPr/>
        </p:nvSpPr>
        <p:spPr bwMode="auto">
          <a:xfrm>
            <a:off x="19081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0" name="Oval 14"/>
          <p:cNvSpPr>
            <a:spLocks noChangeArrowheads="1"/>
          </p:cNvSpPr>
          <p:nvPr/>
        </p:nvSpPr>
        <p:spPr bwMode="auto">
          <a:xfrm>
            <a:off x="21240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1" name="Oval 15"/>
          <p:cNvSpPr>
            <a:spLocks noChangeArrowheads="1"/>
          </p:cNvSpPr>
          <p:nvPr/>
        </p:nvSpPr>
        <p:spPr bwMode="auto">
          <a:xfrm>
            <a:off x="23399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2" name="Oval 16"/>
          <p:cNvSpPr>
            <a:spLocks noChangeArrowheads="1"/>
          </p:cNvSpPr>
          <p:nvPr/>
        </p:nvSpPr>
        <p:spPr bwMode="auto">
          <a:xfrm>
            <a:off x="25558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3" name="Oval 17"/>
          <p:cNvSpPr>
            <a:spLocks noChangeArrowheads="1"/>
          </p:cNvSpPr>
          <p:nvPr/>
        </p:nvSpPr>
        <p:spPr bwMode="auto">
          <a:xfrm>
            <a:off x="27717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4" name="Oval 18"/>
          <p:cNvSpPr>
            <a:spLocks noChangeArrowheads="1"/>
          </p:cNvSpPr>
          <p:nvPr/>
        </p:nvSpPr>
        <p:spPr bwMode="auto">
          <a:xfrm>
            <a:off x="29876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5" name="Oval 19"/>
          <p:cNvSpPr>
            <a:spLocks noChangeArrowheads="1"/>
          </p:cNvSpPr>
          <p:nvPr/>
        </p:nvSpPr>
        <p:spPr bwMode="auto">
          <a:xfrm>
            <a:off x="32035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6" name="Oval 20"/>
          <p:cNvSpPr>
            <a:spLocks noChangeArrowheads="1"/>
          </p:cNvSpPr>
          <p:nvPr/>
        </p:nvSpPr>
        <p:spPr bwMode="auto">
          <a:xfrm>
            <a:off x="34194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7" name="Oval 21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8" name="Oval 22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59" name="Oval 23"/>
          <p:cNvSpPr>
            <a:spLocks noChangeArrowheads="1"/>
          </p:cNvSpPr>
          <p:nvPr/>
        </p:nvSpPr>
        <p:spPr bwMode="auto">
          <a:xfrm>
            <a:off x="4068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0" name="Oval 24"/>
          <p:cNvSpPr>
            <a:spLocks noChangeArrowheads="1"/>
          </p:cNvSpPr>
          <p:nvPr/>
        </p:nvSpPr>
        <p:spPr bwMode="auto">
          <a:xfrm>
            <a:off x="4284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1" name="Oval 25"/>
          <p:cNvSpPr>
            <a:spLocks noChangeArrowheads="1"/>
          </p:cNvSpPr>
          <p:nvPr/>
        </p:nvSpPr>
        <p:spPr bwMode="auto">
          <a:xfrm>
            <a:off x="45005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2" name="Oval 26"/>
          <p:cNvSpPr>
            <a:spLocks noChangeArrowheads="1"/>
          </p:cNvSpPr>
          <p:nvPr/>
        </p:nvSpPr>
        <p:spPr bwMode="auto">
          <a:xfrm>
            <a:off x="47164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3" name="Oval 27"/>
          <p:cNvSpPr>
            <a:spLocks noChangeArrowheads="1"/>
          </p:cNvSpPr>
          <p:nvPr/>
        </p:nvSpPr>
        <p:spPr bwMode="auto">
          <a:xfrm>
            <a:off x="49323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4" name="Oval 28"/>
          <p:cNvSpPr>
            <a:spLocks noChangeArrowheads="1"/>
          </p:cNvSpPr>
          <p:nvPr/>
        </p:nvSpPr>
        <p:spPr bwMode="auto">
          <a:xfrm>
            <a:off x="51482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5" name="Oval 29"/>
          <p:cNvSpPr>
            <a:spLocks noChangeArrowheads="1"/>
          </p:cNvSpPr>
          <p:nvPr/>
        </p:nvSpPr>
        <p:spPr bwMode="auto">
          <a:xfrm>
            <a:off x="53641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6" name="Oval 30"/>
          <p:cNvSpPr>
            <a:spLocks noChangeArrowheads="1"/>
          </p:cNvSpPr>
          <p:nvPr/>
        </p:nvSpPr>
        <p:spPr bwMode="auto">
          <a:xfrm>
            <a:off x="55800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7" name="Oval 31"/>
          <p:cNvSpPr>
            <a:spLocks noChangeArrowheads="1"/>
          </p:cNvSpPr>
          <p:nvPr/>
        </p:nvSpPr>
        <p:spPr bwMode="auto">
          <a:xfrm>
            <a:off x="5795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8" name="Oval 32"/>
          <p:cNvSpPr>
            <a:spLocks noChangeArrowheads="1"/>
          </p:cNvSpPr>
          <p:nvPr/>
        </p:nvSpPr>
        <p:spPr bwMode="auto">
          <a:xfrm>
            <a:off x="6011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69" name="Oval 33"/>
          <p:cNvSpPr>
            <a:spLocks noChangeArrowheads="1"/>
          </p:cNvSpPr>
          <p:nvPr/>
        </p:nvSpPr>
        <p:spPr bwMode="auto">
          <a:xfrm>
            <a:off x="6227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0" name="Oval 34"/>
          <p:cNvSpPr>
            <a:spLocks noChangeArrowheads="1"/>
          </p:cNvSpPr>
          <p:nvPr/>
        </p:nvSpPr>
        <p:spPr bwMode="auto">
          <a:xfrm>
            <a:off x="6443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1" name="Oval 35"/>
          <p:cNvSpPr>
            <a:spLocks noChangeArrowheads="1"/>
          </p:cNvSpPr>
          <p:nvPr/>
        </p:nvSpPr>
        <p:spPr bwMode="auto">
          <a:xfrm>
            <a:off x="6661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2" name="Oval 36"/>
          <p:cNvSpPr>
            <a:spLocks noChangeArrowheads="1"/>
          </p:cNvSpPr>
          <p:nvPr/>
        </p:nvSpPr>
        <p:spPr bwMode="auto">
          <a:xfrm>
            <a:off x="68770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3" name="Oval 37"/>
          <p:cNvSpPr>
            <a:spLocks noChangeArrowheads="1"/>
          </p:cNvSpPr>
          <p:nvPr/>
        </p:nvSpPr>
        <p:spPr bwMode="auto">
          <a:xfrm>
            <a:off x="70929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4" name="Oval 38"/>
          <p:cNvSpPr>
            <a:spLocks noChangeArrowheads="1"/>
          </p:cNvSpPr>
          <p:nvPr/>
        </p:nvSpPr>
        <p:spPr bwMode="auto">
          <a:xfrm>
            <a:off x="73088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5" name="Oval 39"/>
          <p:cNvSpPr>
            <a:spLocks noChangeArrowheads="1"/>
          </p:cNvSpPr>
          <p:nvPr/>
        </p:nvSpPr>
        <p:spPr bwMode="auto">
          <a:xfrm>
            <a:off x="75247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6" name="Oval 40"/>
          <p:cNvSpPr>
            <a:spLocks noChangeArrowheads="1"/>
          </p:cNvSpPr>
          <p:nvPr/>
        </p:nvSpPr>
        <p:spPr bwMode="auto">
          <a:xfrm>
            <a:off x="77422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7" name="Oval 41"/>
          <p:cNvSpPr>
            <a:spLocks noChangeArrowheads="1"/>
          </p:cNvSpPr>
          <p:nvPr/>
        </p:nvSpPr>
        <p:spPr bwMode="auto">
          <a:xfrm>
            <a:off x="79581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8" name="Oval 42"/>
          <p:cNvSpPr>
            <a:spLocks noChangeArrowheads="1"/>
          </p:cNvSpPr>
          <p:nvPr/>
        </p:nvSpPr>
        <p:spPr bwMode="auto">
          <a:xfrm>
            <a:off x="81740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79" name="Oval 43"/>
          <p:cNvSpPr>
            <a:spLocks noChangeArrowheads="1"/>
          </p:cNvSpPr>
          <p:nvPr/>
        </p:nvSpPr>
        <p:spPr bwMode="auto">
          <a:xfrm>
            <a:off x="83899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0" name="Oval 44"/>
          <p:cNvSpPr>
            <a:spLocks noChangeArrowheads="1"/>
          </p:cNvSpPr>
          <p:nvPr/>
        </p:nvSpPr>
        <p:spPr bwMode="auto">
          <a:xfrm>
            <a:off x="86042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1" name="Oval 45"/>
          <p:cNvSpPr>
            <a:spLocks noChangeArrowheads="1"/>
          </p:cNvSpPr>
          <p:nvPr/>
        </p:nvSpPr>
        <p:spPr bwMode="auto">
          <a:xfrm>
            <a:off x="8820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2" name="Oval 46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3" name="Oval 47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4" name="Oval 48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5" name="Oval 49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6" name="Oval 50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7" name="Oval 51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8" name="Oval 52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89" name="Oval 53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0" name="Oval 54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1" name="Oval 55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2" name="Oval 56"/>
          <p:cNvSpPr>
            <a:spLocks noChangeArrowheads="1"/>
          </p:cNvSpPr>
          <p:nvPr/>
        </p:nvSpPr>
        <p:spPr bwMode="auto">
          <a:xfrm>
            <a:off x="14747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3" name="Oval 57"/>
          <p:cNvSpPr>
            <a:spLocks noChangeArrowheads="1"/>
          </p:cNvSpPr>
          <p:nvPr/>
        </p:nvSpPr>
        <p:spPr bwMode="auto">
          <a:xfrm>
            <a:off x="16906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4" name="Oval 58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5" name="Oval 59"/>
          <p:cNvSpPr>
            <a:spLocks noChangeArrowheads="1"/>
          </p:cNvSpPr>
          <p:nvPr/>
        </p:nvSpPr>
        <p:spPr bwMode="auto">
          <a:xfrm>
            <a:off x="21224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6" name="Oval 60"/>
          <p:cNvSpPr>
            <a:spLocks noChangeArrowheads="1"/>
          </p:cNvSpPr>
          <p:nvPr/>
        </p:nvSpPr>
        <p:spPr bwMode="auto">
          <a:xfrm>
            <a:off x="2338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7" name="Oval 61"/>
          <p:cNvSpPr>
            <a:spLocks noChangeArrowheads="1"/>
          </p:cNvSpPr>
          <p:nvPr/>
        </p:nvSpPr>
        <p:spPr bwMode="auto">
          <a:xfrm>
            <a:off x="2554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8" name="Oval 62"/>
          <p:cNvSpPr>
            <a:spLocks noChangeArrowheads="1"/>
          </p:cNvSpPr>
          <p:nvPr/>
        </p:nvSpPr>
        <p:spPr bwMode="auto">
          <a:xfrm>
            <a:off x="27701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399" name="Oval 63"/>
          <p:cNvSpPr>
            <a:spLocks noChangeArrowheads="1"/>
          </p:cNvSpPr>
          <p:nvPr/>
        </p:nvSpPr>
        <p:spPr bwMode="auto">
          <a:xfrm>
            <a:off x="29860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400" name="Oval 64"/>
          <p:cNvSpPr>
            <a:spLocks noChangeArrowheads="1"/>
          </p:cNvSpPr>
          <p:nvPr/>
        </p:nvSpPr>
        <p:spPr bwMode="auto">
          <a:xfrm>
            <a:off x="32019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401" name="Rectangle 66"/>
          <p:cNvSpPr>
            <a:spLocks noChangeArrowheads="1"/>
          </p:cNvSpPr>
          <p:nvPr/>
        </p:nvSpPr>
        <p:spPr bwMode="auto">
          <a:xfrm>
            <a:off x="5003800" y="115888"/>
            <a:ext cx="1728788" cy="519112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30000"/>
              </a:spcBef>
              <a:buFontTx/>
              <a:buNone/>
            </a:pPr>
            <a:r>
              <a:rPr lang="zh-CN" altLang="en-US" sz="2800" b="1">
                <a:solidFill>
                  <a:schemeClr val="bg1"/>
                </a:solidFill>
              </a:rPr>
              <a:t>技术指标</a:t>
            </a:r>
          </a:p>
        </p:txBody>
      </p:sp>
      <p:sp>
        <p:nvSpPr>
          <p:cNvPr id="14402" name="AutoShape 68"/>
          <p:cNvSpPr>
            <a:spLocks noChangeArrowheads="1"/>
          </p:cNvSpPr>
          <p:nvPr/>
        </p:nvSpPr>
        <p:spPr bwMode="auto">
          <a:xfrm>
            <a:off x="611188" y="1628775"/>
            <a:ext cx="8064500" cy="3168650"/>
          </a:xfrm>
          <a:prstGeom prst="roundRect">
            <a:avLst>
              <a:gd name="adj" fmla="val 9935"/>
            </a:avLst>
          </a:prstGeom>
          <a:noFill/>
          <a:ln w="9525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1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1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1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16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827088" y="908050"/>
            <a:ext cx="7777162" cy="4465638"/>
          </a:xfrm>
        </p:spPr>
        <p:txBody>
          <a:bodyPr/>
          <a:lstStyle/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sz="2000" b="1" dirty="0" smtClean="0">
                <a:latin typeface="黑体" pitchFamily="49" charset="-122"/>
              </a:rPr>
              <a:t>例</a:t>
            </a:r>
            <a:r>
              <a:rPr lang="en-US" altLang="zh-CN" sz="2000" b="1" dirty="0" smtClean="0">
                <a:latin typeface="黑体" pitchFamily="49" charset="-122"/>
              </a:rPr>
              <a:t>2. </a:t>
            </a:r>
            <a:r>
              <a:rPr lang="zh-CN" altLang="en-US" sz="2000" b="1" dirty="0" smtClean="0">
                <a:latin typeface="黑体" pitchFamily="49" charset="-122"/>
              </a:rPr>
              <a:t>计算</a:t>
            </a:r>
            <a:r>
              <a:rPr lang="en-US" altLang="zh-CN" sz="2000" b="1" dirty="0" smtClean="0">
                <a:latin typeface="黑体" pitchFamily="49" charset="-122"/>
              </a:rPr>
              <a:t>1</a:t>
            </a:r>
            <a:r>
              <a:rPr lang="zh-CN" altLang="en-US" sz="2000" b="1" dirty="0" smtClean="0">
                <a:latin typeface="黑体" pitchFamily="49" charset="-122"/>
              </a:rPr>
              <a:t>分钟未经压缩高保真立体声数字声音文件大小。 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defRPr/>
            </a:pPr>
            <a:r>
              <a:rPr lang="zh-CN" altLang="en-US" sz="2000" b="1" dirty="0" smtClean="0">
                <a:latin typeface="黑体" pitchFamily="49" charset="-122"/>
              </a:rPr>
              <a:t>解：高保真立体声数字音频采样频率为</a:t>
            </a:r>
            <a:r>
              <a:rPr lang="en-US" altLang="zh-CN" sz="2000" b="1" dirty="0" smtClean="0">
                <a:latin typeface="黑体" pitchFamily="49" charset="-122"/>
              </a:rPr>
              <a:t>44.1kHz</a:t>
            </a:r>
            <a:r>
              <a:rPr lang="zh-CN" altLang="en-US" sz="2000" b="1" dirty="0" smtClean="0">
                <a:latin typeface="黑体" pitchFamily="49" charset="-122"/>
              </a:rPr>
              <a:t>，</a:t>
            </a:r>
            <a:r>
              <a:rPr lang="en-US" altLang="zh-CN" sz="2000" b="1" dirty="0" smtClean="0">
                <a:latin typeface="黑体" pitchFamily="49" charset="-122"/>
              </a:rPr>
              <a:t>16</a:t>
            </a:r>
            <a:r>
              <a:rPr lang="zh-CN" altLang="en-US" sz="2000" b="1" dirty="0" smtClean="0">
                <a:latin typeface="黑体" pitchFamily="49" charset="-122"/>
              </a:rPr>
              <a:t>位量化，双声道，其数据传输率为： </a:t>
            </a:r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数据传输率 </a:t>
            </a:r>
            <a:r>
              <a:rPr lang="en-US" altLang="zh-CN" sz="2000" b="1" dirty="0" smtClean="0">
                <a:solidFill>
                  <a:schemeClr val="accent2"/>
                </a:solidFill>
                <a:latin typeface="黑体" pitchFamily="49" charset="-122"/>
              </a:rPr>
              <a:t>=</a:t>
            </a:r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 smtClean="0">
                <a:solidFill>
                  <a:schemeClr val="accent2"/>
                </a:solidFill>
                <a:latin typeface="黑体" pitchFamily="49" charset="-122"/>
              </a:rPr>
              <a:t>44.1(kHz)×16(bit)×2(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声道</a:t>
            </a:r>
            <a:r>
              <a:rPr lang="en-US" altLang="zh-CN" sz="2000" b="1" dirty="0" smtClean="0">
                <a:solidFill>
                  <a:schemeClr val="accent2"/>
                </a:solidFill>
                <a:latin typeface="黑体" pitchFamily="49" charset="-122"/>
              </a:rPr>
              <a:t>)=1411.2(kbps)</a:t>
            </a:r>
            <a:r>
              <a:rPr lang="en-US" altLang="zh-CN" sz="2000" b="1" dirty="0" smtClean="0">
                <a:latin typeface="黑体" pitchFamily="49" charset="-122"/>
              </a:rPr>
              <a:t> 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defRPr/>
            </a:pPr>
            <a:r>
              <a:rPr lang="en-US" altLang="zh-CN" sz="2000" b="1" dirty="0" smtClean="0">
                <a:latin typeface="黑体" pitchFamily="49" charset="-122"/>
              </a:rPr>
              <a:t>1</a:t>
            </a:r>
            <a:r>
              <a:rPr lang="zh-CN" altLang="en-US" sz="2000" b="1" dirty="0" smtClean="0">
                <a:latin typeface="黑体" pitchFamily="49" charset="-122"/>
              </a:rPr>
              <a:t>分钟这样的声音文件的大小为 ：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sz="2000" b="1" dirty="0" smtClean="0">
                <a:latin typeface="黑体" pitchFamily="49" charset="-122"/>
              </a:rPr>
              <a:t>   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音频数据量 </a:t>
            </a:r>
            <a:r>
              <a:rPr lang="en-US" altLang="zh-CN" sz="2000" b="1" dirty="0" smtClean="0">
                <a:solidFill>
                  <a:schemeClr val="accent2"/>
                </a:solidFill>
                <a:latin typeface="黑体" pitchFamily="49" charset="-122"/>
              </a:rPr>
              <a:t>=</a:t>
            </a:r>
          </a:p>
          <a:p>
            <a:pPr eaLnBrk="1" hangingPunct="1">
              <a:lnSpc>
                <a:spcPct val="13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 smtClean="0">
                <a:solidFill>
                  <a:schemeClr val="accent2"/>
                </a:solidFill>
                <a:latin typeface="黑体" pitchFamily="49" charset="-122"/>
              </a:rPr>
              <a:t>   1411.2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（</a:t>
            </a:r>
            <a:r>
              <a:rPr lang="en-US" altLang="zh-CN" sz="2000" b="1" dirty="0" smtClean="0">
                <a:solidFill>
                  <a:schemeClr val="accent2"/>
                </a:solidFill>
                <a:latin typeface="黑体" pitchFamily="49" charset="-122"/>
              </a:rPr>
              <a:t>kb/s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）</a:t>
            </a:r>
            <a:r>
              <a:rPr lang="en-US" altLang="zh-CN" sz="2000" b="1" dirty="0" smtClean="0">
                <a:solidFill>
                  <a:schemeClr val="accent2"/>
                </a:solidFill>
                <a:latin typeface="黑体" pitchFamily="49" charset="-122"/>
              </a:rPr>
              <a:t>×60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（</a:t>
            </a:r>
            <a:r>
              <a:rPr lang="en-US" altLang="zh-CN" sz="2000" b="1" dirty="0" smtClean="0">
                <a:solidFill>
                  <a:schemeClr val="accent2"/>
                </a:solidFill>
                <a:latin typeface="黑体" pitchFamily="49" charset="-122"/>
              </a:rPr>
              <a:t>s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）</a:t>
            </a:r>
            <a:r>
              <a:rPr lang="en-US" altLang="zh-CN" sz="2000" b="1" dirty="0" smtClean="0">
                <a:solidFill>
                  <a:schemeClr val="accent2"/>
                </a:solidFill>
                <a:latin typeface="黑体" pitchFamily="49" charset="-122"/>
              </a:rPr>
              <a:t>/8(bit/Byte)=10584kB</a:t>
            </a:r>
          </a:p>
          <a:p>
            <a:pPr marL="0" indent="0" eaLnBrk="1" hangingPunct="1">
              <a:lnSpc>
                <a:spcPct val="130000"/>
              </a:lnSpc>
              <a:spcBef>
                <a:spcPct val="0"/>
              </a:spcBef>
              <a:buFontTx/>
              <a:buNone/>
              <a:defRPr/>
            </a:pPr>
            <a:r>
              <a:rPr lang="zh-CN" altLang="en-US" sz="2000" b="1" dirty="0" smtClean="0">
                <a:latin typeface="黑体" pitchFamily="49" charset="-122"/>
              </a:rPr>
              <a:t>   因而：未经压缩的</a:t>
            </a:r>
            <a:r>
              <a:rPr lang="en-US" altLang="zh-CN" sz="2000" b="1" dirty="0" smtClean="0">
                <a:latin typeface="黑体" pitchFamily="49" charset="-122"/>
              </a:rPr>
              <a:t>4</a:t>
            </a:r>
            <a:r>
              <a:rPr lang="zh-CN" altLang="en-US" sz="2000" b="1" dirty="0" smtClean="0">
                <a:latin typeface="黑体" pitchFamily="49" charset="-122"/>
              </a:rPr>
              <a:t>分钟的歌曲文件约</a:t>
            </a:r>
            <a:r>
              <a:rPr lang="en-US" altLang="zh-CN" sz="2000" b="1" dirty="0" smtClean="0">
                <a:latin typeface="黑体" pitchFamily="49" charset="-122"/>
              </a:rPr>
              <a:t>42M</a:t>
            </a:r>
            <a:r>
              <a:rPr lang="zh-CN" altLang="en-US" sz="2000" b="1" dirty="0" smtClean="0">
                <a:latin typeface="黑体" pitchFamily="49" charset="-122"/>
              </a:rPr>
              <a:t>数据，</a:t>
            </a:r>
            <a:r>
              <a:rPr lang="en-US" altLang="zh-CN" sz="2000" b="1" dirty="0" smtClean="0">
                <a:solidFill>
                  <a:srgbClr val="C00000"/>
                </a:solidFill>
                <a:latin typeface="黑体" pitchFamily="49" charset="-122"/>
              </a:rPr>
              <a:t>128M</a:t>
            </a:r>
            <a:r>
              <a:rPr lang="zh-CN" altLang="en-US" sz="2000" b="1" dirty="0" smtClean="0">
                <a:solidFill>
                  <a:srgbClr val="C00000"/>
                </a:solidFill>
                <a:latin typeface="黑体" pitchFamily="49" charset="-122"/>
              </a:rPr>
              <a:t>的</a:t>
            </a:r>
            <a:r>
              <a:rPr lang="en-US" altLang="zh-CN" sz="2000" b="1" dirty="0" smtClean="0">
                <a:solidFill>
                  <a:srgbClr val="C00000"/>
                </a:solidFill>
                <a:latin typeface="黑体" pitchFamily="49" charset="-122"/>
              </a:rPr>
              <a:t>MP3</a:t>
            </a:r>
            <a:r>
              <a:rPr lang="zh-CN" altLang="en-US" sz="2000" b="1" dirty="0" smtClean="0">
                <a:solidFill>
                  <a:srgbClr val="C00000"/>
                </a:solidFill>
                <a:latin typeface="黑体" pitchFamily="49" charset="-122"/>
              </a:rPr>
              <a:t>播放器只能存放</a:t>
            </a:r>
            <a:r>
              <a:rPr lang="en-US" altLang="zh-CN" sz="2000" b="1" dirty="0" smtClean="0">
                <a:solidFill>
                  <a:srgbClr val="C00000"/>
                </a:solidFill>
                <a:latin typeface="黑体" pitchFamily="49" charset="-122"/>
              </a:rPr>
              <a:t>3</a:t>
            </a:r>
            <a:r>
              <a:rPr lang="zh-CN" altLang="en-US" sz="2000" b="1" dirty="0" smtClean="0">
                <a:solidFill>
                  <a:srgbClr val="C00000"/>
                </a:solidFill>
                <a:latin typeface="黑体" pitchFamily="49" charset="-122"/>
              </a:rPr>
              <a:t>首这样的歌曲</a:t>
            </a:r>
            <a:r>
              <a:rPr lang="zh-CN" altLang="en-US" sz="2000" b="1" dirty="0" smtClean="0">
                <a:latin typeface="黑体" pitchFamily="49" charset="-122"/>
              </a:rPr>
              <a:t>。</a:t>
            </a:r>
            <a:r>
              <a:rPr lang="zh-CN" altLang="en-US" sz="2000" dirty="0" smtClean="0">
                <a:latin typeface="黑体" pitchFamily="49" charset="-122"/>
              </a:rPr>
              <a:t>  </a:t>
            </a:r>
          </a:p>
        </p:txBody>
      </p:sp>
      <p:sp>
        <p:nvSpPr>
          <p:cNvPr id="16387" name="Oval 3"/>
          <p:cNvSpPr>
            <a:spLocks noChangeArrowheads="1"/>
          </p:cNvSpPr>
          <p:nvPr/>
        </p:nvSpPr>
        <p:spPr bwMode="auto">
          <a:xfrm>
            <a:off x="179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88" name="Oval 4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89" name="Oval 5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0" name="Oval 6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1" name="Oval 7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2" name="Oval 8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3" name="Oval 9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4" name="Oval 10"/>
          <p:cNvSpPr>
            <a:spLocks noChangeArrowheads="1"/>
          </p:cNvSpPr>
          <p:nvPr/>
        </p:nvSpPr>
        <p:spPr bwMode="auto">
          <a:xfrm>
            <a:off x="1692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5" name="Oval 11"/>
          <p:cNvSpPr>
            <a:spLocks noChangeArrowheads="1"/>
          </p:cNvSpPr>
          <p:nvPr/>
        </p:nvSpPr>
        <p:spPr bwMode="auto">
          <a:xfrm>
            <a:off x="19081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6" name="Oval 12"/>
          <p:cNvSpPr>
            <a:spLocks noChangeArrowheads="1"/>
          </p:cNvSpPr>
          <p:nvPr/>
        </p:nvSpPr>
        <p:spPr bwMode="auto">
          <a:xfrm>
            <a:off x="21240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7" name="Oval 13"/>
          <p:cNvSpPr>
            <a:spLocks noChangeArrowheads="1"/>
          </p:cNvSpPr>
          <p:nvPr/>
        </p:nvSpPr>
        <p:spPr bwMode="auto">
          <a:xfrm>
            <a:off x="23399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8" name="Oval 14"/>
          <p:cNvSpPr>
            <a:spLocks noChangeArrowheads="1"/>
          </p:cNvSpPr>
          <p:nvPr/>
        </p:nvSpPr>
        <p:spPr bwMode="auto">
          <a:xfrm>
            <a:off x="25558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399" name="Oval 15"/>
          <p:cNvSpPr>
            <a:spLocks noChangeArrowheads="1"/>
          </p:cNvSpPr>
          <p:nvPr/>
        </p:nvSpPr>
        <p:spPr bwMode="auto">
          <a:xfrm>
            <a:off x="27717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0" name="Oval 16"/>
          <p:cNvSpPr>
            <a:spLocks noChangeArrowheads="1"/>
          </p:cNvSpPr>
          <p:nvPr/>
        </p:nvSpPr>
        <p:spPr bwMode="auto">
          <a:xfrm>
            <a:off x="29876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1" name="Oval 17"/>
          <p:cNvSpPr>
            <a:spLocks noChangeArrowheads="1"/>
          </p:cNvSpPr>
          <p:nvPr/>
        </p:nvSpPr>
        <p:spPr bwMode="auto">
          <a:xfrm>
            <a:off x="32035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2" name="Oval 18"/>
          <p:cNvSpPr>
            <a:spLocks noChangeArrowheads="1"/>
          </p:cNvSpPr>
          <p:nvPr/>
        </p:nvSpPr>
        <p:spPr bwMode="auto">
          <a:xfrm>
            <a:off x="34194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3" name="Oval 19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4" name="Oval 20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5" name="Oval 21"/>
          <p:cNvSpPr>
            <a:spLocks noChangeArrowheads="1"/>
          </p:cNvSpPr>
          <p:nvPr/>
        </p:nvSpPr>
        <p:spPr bwMode="auto">
          <a:xfrm>
            <a:off x="4068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6" name="Oval 22"/>
          <p:cNvSpPr>
            <a:spLocks noChangeArrowheads="1"/>
          </p:cNvSpPr>
          <p:nvPr/>
        </p:nvSpPr>
        <p:spPr bwMode="auto">
          <a:xfrm>
            <a:off x="4284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7" name="Oval 23"/>
          <p:cNvSpPr>
            <a:spLocks noChangeArrowheads="1"/>
          </p:cNvSpPr>
          <p:nvPr/>
        </p:nvSpPr>
        <p:spPr bwMode="auto">
          <a:xfrm>
            <a:off x="45005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8" name="Oval 24"/>
          <p:cNvSpPr>
            <a:spLocks noChangeArrowheads="1"/>
          </p:cNvSpPr>
          <p:nvPr/>
        </p:nvSpPr>
        <p:spPr bwMode="auto">
          <a:xfrm>
            <a:off x="47164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09" name="Oval 25"/>
          <p:cNvSpPr>
            <a:spLocks noChangeArrowheads="1"/>
          </p:cNvSpPr>
          <p:nvPr/>
        </p:nvSpPr>
        <p:spPr bwMode="auto">
          <a:xfrm>
            <a:off x="49323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0" name="Oval 26"/>
          <p:cNvSpPr>
            <a:spLocks noChangeArrowheads="1"/>
          </p:cNvSpPr>
          <p:nvPr/>
        </p:nvSpPr>
        <p:spPr bwMode="auto">
          <a:xfrm>
            <a:off x="51482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1" name="Oval 27"/>
          <p:cNvSpPr>
            <a:spLocks noChangeArrowheads="1"/>
          </p:cNvSpPr>
          <p:nvPr/>
        </p:nvSpPr>
        <p:spPr bwMode="auto">
          <a:xfrm>
            <a:off x="53641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2" name="Oval 28"/>
          <p:cNvSpPr>
            <a:spLocks noChangeArrowheads="1"/>
          </p:cNvSpPr>
          <p:nvPr/>
        </p:nvSpPr>
        <p:spPr bwMode="auto">
          <a:xfrm>
            <a:off x="55800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3" name="Oval 29"/>
          <p:cNvSpPr>
            <a:spLocks noChangeArrowheads="1"/>
          </p:cNvSpPr>
          <p:nvPr/>
        </p:nvSpPr>
        <p:spPr bwMode="auto">
          <a:xfrm>
            <a:off x="5795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4" name="Oval 30"/>
          <p:cNvSpPr>
            <a:spLocks noChangeArrowheads="1"/>
          </p:cNvSpPr>
          <p:nvPr/>
        </p:nvSpPr>
        <p:spPr bwMode="auto">
          <a:xfrm>
            <a:off x="6011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5" name="Oval 31"/>
          <p:cNvSpPr>
            <a:spLocks noChangeArrowheads="1"/>
          </p:cNvSpPr>
          <p:nvPr/>
        </p:nvSpPr>
        <p:spPr bwMode="auto">
          <a:xfrm>
            <a:off x="6227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6" name="Oval 32"/>
          <p:cNvSpPr>
            <a:spLocks noChangeArrowheads="1"/>
          </p:cNvSpPr>
          <p:nvPr/>
        </p:nvSpPr>
        <p:spPr bwMode="auto">
          <a:xfrm>
            <a:off x="6443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7" name="Oval 33"/>
          <p:cNvSpPr>
            <a:spLocks noChangeArrowheads="1"/>
          </p:cNvSpPr>
          <p:nvPr/>
        </p:nvSpPr>
        <p:spPr bwMode="auto">
          <a:xfrm>
            <a:off x="6661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8" name="Oval 34"/>
          <p:cNvSpPr>
            <a:spLocks noChangeArrowheads="1"/>
          </p:cNvSpPr>
          <p:nvPr/>
        </p:nvSpPr>
        <p:spPr bwMode="auto">
          <a:xfrm>
            <a:off x="68770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19" name="Oval 35"/>
          <p:cNvSpPr>
            <a:spLocks noChangeArrowheads="1"/>
          </p:cNvSpPr>
          <p:nvPr/>
        </p:nvSpPr>
        <p:spPr bwMode="auto">
          <a:xfrm>
            <a:off x="70929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0" name="Oval 36"/>
          <p:cNvSpPr>
            <a:spLocks noChangeArrowheads="1"/>
          </p:cNvSpPr>
          <p:nvPr/>
        </p:nvSpPr>
        <p:spPr bwMode="auto">
          <a:xfrm>
            <a:off x="73088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1" name="Oval 37"/>
          <p:cNvSpPr>
            <a:spLocks noChangeArrowheads="1"/>
          </p:cNvSpPr>
          <p:nvPr/>
        </p:nvSpPr>
        <p:spPr bwMode="auto">
          <a:xfrm>
            <a:off x="75247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2" name="Oval 38"/>
          <p:cNvSpPr>
            <a:spLocks noChangeArrowheads="1"/>
          </p:cNvSpPr>
          <p:nvPr/>
        </p:nvSpPr>
        <p:spPr bwMode="auto">
          <a:xfrm>
            <a:off x="77422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3" name="Oval 39"/>
          <p:cNvSpPr>
            <a:spLocks noChangeArrowheads="1"/>
          </p:cNvSpPr>
          <p:nvPr/>
        </p:nvSpPr>
        <p:spPr bwMode="auto">
          <a:xfrm>
            <a:off x="79581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4" name="Oval 40"/>
          <p:cNvSpPr>
            <a:spLocks noChangeArrowheads="1"/>
          </p:cNvSpPr>
          <p:nvPr/>
        </p:nvSpPr>
        <p:spPr bwMode="auto">
          <a:xfrm>
            <a:off x="81740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5" name="Oval 41"/>
          <p:cNvSpPr>
            <a:spLocks noChangeArrowheads="1"/>
          </p:cNvSpPr>
          <p:nvPr/>
        </p:nvSpPr>
        <p:spPr bwMode="auto">
          <a:xfrm>
            <a:off x="83899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6" name="Oval 42"/>
          <p:cNvSpPr>
            <a:spLocks noChangeArrowheads="1"/>
          </p:cNvSpPr>
          <p:nvPr/>
        </p:nvSpPr>
        <p:spPr bwMode="auto">
          <a:xfrm>
            <a:off x="86042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7" name="Oval 43"/>
          <p:cNvSpPr>
            <a:spLocks noChangeArrowheads="1"/>
          </p:cNvSpPr>
          <p:nvPr/>
        </p:nvSpPr>
        <p:spPr bwMode="auto">
          <a:xfrm>
            <a:off x="8820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8" name="Oval 44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29" name="Oval 45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0" name="Oval 46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1" name="Oval 47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2" name="Oval 48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3" name="Oval 49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4" name="Oval 50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5" name="Oval 51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6" name="Oval 52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7" name="Oval 53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8" name="Oval 54"/>
          <p:cNvSpPr>
            <a:spLocks noChangeArrowheads="1"/>
          </p:cNvSpPr>
          <p:nvPr/>
        </p:nvSpPr>
        <p:spPr bwMode="auto">
          <a:xfrm>
            <a:off x="14747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39" name="Oval 55"/>
          <p:cNvSpPr>
            <a:spLocks noChangeArrowheads="1"/>
          </p:cNvSpPr>
          <p:nvPr/>
        </p:nvSpPr>
        <p:spPr bwMode="auto">
          <a:xfrm>
            <a:off x="16906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40" name="Oval 56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41" name="Oval 57"/>
          <p:cNvSpPr>
            <a:spLocks noChangeArrowheads="1"/>
          </p:cNvSpPr>
          <p:nvPr/>
        </p:nvSpPr>
        <p:spPr bwMode="auto">
          <a:xfrm>
            <a:off x="21224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42" name="Oval 58"/>
          <p:cNvSpPr>
            <a:spLocks noChangeArrowheads="1"/>
          </p:cNvSpPr>
          <p:nvPr/>
        </p:nvSpPr>
        <p:spPr bwMode="auto">
          <a:xfrm>
            <a:off x="2338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43" name="Oval 59"/>
          <p:cNvSpPr>
            <a:spLocks noChangeArrowheads="1"/>
          </p:cNvSpPr>
          <p:nvPr/>
        </p:nvSpPr>
        <p:spPr bwMode="auto">
          <a:xfrm>
            <a:off x="2554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44" name="Oval 60"/>
          <p:cNvSpPr>
            <a:spLocks noChangeArrowheads="1"/>
          </p:cNvSpPr>
          <p:nvPr/>
        </p:nvSpPr>
        <p:spPr bwMode="auto">
          <a:xfrm>
            <a:off x="27701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45" name="Oval 61"/>
          <p:cNvSpPr>
            <a:spLocks noChangeArrowheads="1"/>
          </p:cNvSpPr>
          <p:nvPr/>
        </p:nvSpPr>
        <p:spPr bwMode="auto">
          <a:xfrm>
            <a:off x="29860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46" name="Oval 62"/>
          <p:cNvSpPr>
            <a:spLocks noChangeArrowheads="1"/>
          </p:cNvSpPr>
          <p:nvPr/>
        </p:nvSpPr>
        <p:spPr bwMode="auto">
          <a:xfrm>
            <a:off x="32019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447" name="Rectangle 64"/>
          <p:cNvSpPr>
            <a:spLocks noChangeArrowheads="1"/>
          </p:cNvSpPr>
          <p:nvPr/>
        </p:nvSpPr>
        <p:spPr bwMode="auto">
          <a:xfrm>
            <a:off x="3779838" y="112713"/>
            <a:ext cx="5111750" cy="584775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30000"/>
              </a:spcBef>
              <a:buFontTx/>
              <a:buNone/>
            </a:pPr>
            <a:r>
              <a:rPr lang="zh-CN" altLang="en-US" b="1" dirty="0" smtClean="0">
                <a:solidFill>
                  <a:schemeClr val="bg1"/>
                </a:solidFill>
                <a:latin typeface="黑体" pitchFamily="49" charset="-122"/>
              </a:rPr>
              <a:t>音频文件压缩的重要性举例</a:t>
            </a:r>
            <a:endParaRPr lang="en-US" altLang="zh-CN" b="1" dirty="0">
              <a:solidFill>
                <a:schemeClr val="bg1"/>
              </a:solidFill>
              <a:latin typeface="黑体" pitchFamily="49" charset="-122"/>
            </a:endParaRPr>
          </a:p>
        </p:txBody>
      </p:sp>
      <p:sp>
        <p:nvSpPr>
          <p:cNvPr id="16448" name="AutoShape 66"/>
          <p:cNvSpPr>
            <a:spLocks noChangeArrowheads="1"/>
          </p:cNvSpPr>
          <p:nvPr/>
        </p:nvSpPr>
        <p:spPr bwMode="auto">
          <a:xfrm>
            <a:off x="539750" y="765175"/>
            <a:ext cx="8353425" cy="4968875"/>
          </a:xfrm>
          <a:prstGeom prst="roundRect">
            <a:avLst>
              <a:gd name="adj" fmla="val 9935"/>
            </a:avLst>
          </a:prstGeom>
          <a:noFill/>
          <a:ln w="9525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3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36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36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36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36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36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36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36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/>
          <p:cNvSpPr>
            <a:spLocks noGrp="1" noChangeArrowheads="1"/>
          </p:cNvSpPr>
          <p:nvPr>
            <p:ph type="title"/>
          </p:nvPr>
        </p:nvSpPr>
        <p:spPr>
          <a:xfrm>
            <a:off x="2124075" y="836613"/>
            <a:ext cx="5616575" cy="854075"/>
          </a:xfrm>
        </p:spPr>
        <p:txBody>
          <a:bodyPr/>
          <a:lstStyle/>
          <a:p>
            <a:pPr eaLnBrk="1" hangingPunct="1"/>
            <a:r>
              <a:rPr lang="zh-CN" altLang="en-US" sz="2800" smtClean="0">
                <a:latin typeface="宋体" pitchFamily="2" charset="-122"/>
              </a:rPr>
              <a:t>数字音频文件格式</a:t>
            </a:r>
            <a:r>
              <a:rPr lang="zh-CN" altLang="en-US" smtClean="0"/>
              <a:t> </a:t>
            </a:r>
          </a:p>
        </p:txBody>
      </p:sp>
      <p:sp>
        <p:nvSpPr>
          <p:cNvPr id="1157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51088" y="2030413"/>
            <a:ext cx="5026025" cy="3662362"/>
          </a:xfrm>
        </p:spPr>
        <p:txBody>
          <a:bodyPr/>
          <a:lstStyle/>
          <a:p>
            <a:pPr eaLnBrk="1" hangingPunct="1">
              <a:lnSpc>
                <a:spcPct val="130000"/>
              </a:lnSpc>
              <a:defRPr/>
            </a:pPr>
            <a:r>
              <a:rPr lang="zh-CN" altLang="en-US" sz="2000" b="1" dirty="0" smtClean="0">
                <a:latin typeface="黑体" pitchFamily="49" charset="-122"/>
              </a:rPr>
              <a:t>数字声音文件格式是数字音频在磁盘文件中的存放形式，相同的数据可以有不同的文件格式，而不同的数据也可以有相同的文件格式。</a:t>
            </a:r>
          </a:p>
          <a:p>
            <a:pPr lvl="2" eaLnBrk="1" hangingPunct="1">
              <a:lnSpc>
                <a:spcPct val="130000"/>
              </a:lnSpc>
              <a:defRPr/>
            </a:pPr>
            <a:r>
              <a:rPr lang="en-US" altLang="zh-CN" sz="2000" b="1" dirty="0" smtClean="0">
                <a:solidFill>
                  <a:schemeClr val="accent2"/>
                </a:solidFill>
                <a:latin typeface="Times New Roman" charset="0"/>
              </a:rPr>
              <a:t>WAVE 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格式 （无损压缩）</a:t>
            </a:r>
          </a:p>
          <a:p>
            <a:pPr lvl="2" eaLnBrk="1" hangingPunct="1">
              <a:lnSpc>
                <a:spcPct val="130000"/>
              </a:lnSpc>
              <a:defRPr/>
            </a:pPr>
            <a:r>
              <a:rPr lang="en-US" altLang="zh-CN" sz="2000" b="1" dirty="0" smtClean="0">
                <a:solidFill>
                  <a:schemeClr val="accent2"/>
                </a:solidFill>
                <a:latin typeface="Times New Roman" charset="0"/>
              </a:rPr>
              <a:t>MP3 </a:t>
            </a:r>
            <a:r>
              <a:rPr lang="zh-CN" altLang="en-US" sz="2000" b="1" dirty="0">
                <a:solidFill>
                  <a:schemeClr val="accent2"/>
                </a:solidFill>
                <a:latin typeface="黑体" pitchFamily="49" charset="-122"/>
              </a:rPr>
              <a:t>格式  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（有损</a:t>
            </a:r>
            <a:r>
              <a:rPr lang="zh-CN" altLang="en-US" sz="2000" b="1" dirty="0">
                <a:solidFill>
                  <a:schemeClr val="accent2"/>
                </a:solidFill>
                <a:latin typeface="黑体" pitchFamily="49" charset="-122"/>
              </a:rPr>
              <a:t>压缩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）</a:t>
            </a:r>
          </a:p>
          <a:p>
            <a:pPr lvl="2" eaLnBrk="1" hangingPunct="1">
              <a:lnSpc>
                <a:spcPct val="130000"/>
              </a:lnSpc>
              <a:defRPr/>
            </a:pPr>
            <a:r>
              <a:rPr lang="en-US" altLang="zh-CN" sz="2000" b="1" dirty="0" smtClean="0">
                <a:solidFill>
                  <a:schemeClr val="accent2"/>
                </a:solidFill>
                <a:latin typeface="Times New Roman" charset="0"/>
              </a:rPr>
              <a:t>RA </a:t>
            </a:r>
            <a:r>
              <a:rPr lang="zh-CN" altLang="en-US" sz="2000" b="1" dirty="0">
                <a:solidFill>
                  <a:schemeClr val="accent2"/>
                </a:solidFill>
                <a:latin typeface="黑体" pitchFamily="49" charset="-122"/>
              </a:rPr>
              <a:t>格式 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（高压缩率有</a:t>
            </a:r>
            <a:r>
              <a:rPr lang="zh-CN" altLang="en-US" sz="2000" b="1" dirty="0">
                <a:solidFill>
                  <a:schemeClr val="accent2"/>
                </a:solidFill>
                <a:latin typeface="黑体" pitchFamily="49" charset="-122"/>
              </a:rPr>
              <a:t>损压缩</a:t>
            </a:r>
            <a:r>
              <a:rPr lang="zh-CN" altLang="en-US" sz="2000" b="1" dirty="0" smtClean="0">
                <a:solidFill>
                  <a:schemeClr val="accent2"/>
                </a:solidFill>
                <a:latin typeface="黑体" pitchFamily="49" charset="-122"/>
              </a:rPr>
              <a:t>）</a:t>
            </a:r>
          </a:p>
          <a:p>
            <a:pPr marL="914400" lvl="2" indent="0" eaLnBrk="1" hangingPunct="1">
              <a:lnSpc>
                <a:spcPct val="130000"/>
              </a:lnSpc>
              <a:buFontTx/>
              <a:buNone/>
              <a:defRPr/>
            </a:pPr>
            <a:endParaRPr lang="zh-CN" altLang="en-US" sz="2000" b="1" dirty="0" smtClean="0">
              <a:solidFill>
                <a:schemeClr val="accent2"/>
              </a:solidFill>
              <a:latin typeface="黑体" pitchFamily="49" charset="-122"/>
            </a:endParaRPr>
          </a:p>
        </p:txBody>
      </p:sp>
      <p:sp>
        <p:nvSpPr>
          <p:cNvPr id="17412" name="Rectangle 5"/>
          <p:cNvSpPr>
            <a:spLocks noChangeArrowheads="1"/>
          </p:cNvSpPr>
          <p:nvPr/>
        </p:nvSpPr>
        <p:spPr bwMode="auto">
          <a:xfrm>
            <a:off x="5076825" y="115888"/>
            <a:ext cx="3527425" cy="579437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30000"/>
              </a:spcBef>
              <a:buFontTx/>
              <a:buNone/>
            </a:pPr>
            <a:r>
              <a:rPr lang="zh-CN" altLang="en-US" b="1">
                <a:solidFill>
                  <a:schemeClr val="bg1"/>
                </a:solidFill>
              </a:rPr>
              <a:t>数字音频文件格式</a:t>
            </a:r>
          </a:p>
        </p:txBody>
      </p:sp>
      <p:sp>
        <p:nvSpPr>
          <p:cNvPr id="17413" name="Oval 7"/>
          <p:cNvSpPr>
            <a:spLocks noChangeArrowheads="1"/>
          </p:cNvSpPr>
          <p:nvPr/>
        </p:nvSpPr>
        <p:spPr bwMode="auto">
          <a:xfrm>
            <a:off x="179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14" name="Oval 8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15" name="Oval 9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16" name="Oval 10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17" name="Oval 11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18" name="Oval 12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19" name="Oval 13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0" name="Oval 14"/>
          <p:cNvSpPr>
            <a:spLocks noChangeArrowheads="1"/>
          </p:cNvSpPr>
          <p:nvPr/>
        </p:nvSpPr>
        <p:spPr bwMode="auto">
          <a:xfrm>
            <a:off x="1692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1" name="Oval 15"/>
          <p:cNvSpPr>
            <a:spLocks noChangeArrowheads="1"/>
          </p:cNvSpPr>
          <p:nvPr/>
        </p:nvSpPr>
        <p:spPr bwMode="auto">
          <a:xfrm>
            <a:off x="19081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2" name="Oval 16"/>
          <p:cNvSpPr>
            <a:spLocks noChangeArrowheads="1"/>
          </p:cNvSpPr>
          <p:nvPr/>
        </p:nvSpPr>
        <p:spPr bwMode="auto">
          <a:xfrm>
            <a:off x="21240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3" name="Oval 17"/>
          <p:cNvSpPr>
            <a:spLocks noChangeArrowheads="1"/>
          </p:cNvSpPr>
          <p:nvPr/>
        </p:nvSpPr>
        <p:spPr bwMode="auto">
          <a:xfrm>
            <a:off x="23399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4" name="Oval 18"/>
          <p:cNvSpPr>
            <a:spLocks noChangeArrowheads="1"/>
          </p:cNvSpPr>
          <p:nvPr/>
        </p:nvSpPr>
        <p:spPr bwMode="auto">
          <a:xfrm>
            <a:off x="25558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5" name="Oval 19"/>
          <p:cNvSpPr>
            <a:spLocks noChangeArrowheads="1"/>
          </p:cNvSpPr>
          <p:nvPr/>
        </p:nvSpPr>
        <p:spPr bwMode="auto">
          <a:xfrm>
            <a:off x="27717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6" name="Oval 20"/>
          <p:cNvSpPr>
            <a:spLocks noChangeArrowheads="1"/>
          </p:cNvSpPr>
          <p:nvPr/>
        </p:nvSpPr>
        <p:spPr bwMode="auto">
          <a:xfrm>
            <a:off x="29876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7" name="Oval 21"/>
          <p:cNvSpPr>
            <a:spLocks noChangeArrowheads="1"/>
          </p:cNvSpPr>
          <p:nvPr/>
        </p:nvSpPr>
        <p:spPr bwMode="auto">
          <a:xfrm>
            <a:off x="32035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8" name="Oval 22"/>
          <p:cNvSpPr>
            <a:spLocks noChangeArrowheads="1"/>
          </p:cNvSpPr>
          <p:nvPr/>
        </p:nvSpPr>
        <p:spPr bwMode="auto">
          <a:xfrm>
            <a:off x="34194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29" name="Oval 23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0" name="Oval 24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1" name="Oval 25"/>
          <p:cNvSpPr>
            <a:spLocks noChangeArrowheads="1"/>
          </p:cNvSpPr>
          <p:nvPr/>
        </p:nvSpPr>
        <p:spPr bwMode="auto">
          <a:xfrm>
            <a:off x="4068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2" name="Oval 26"/>
          <p:cNvSpPr>
            <a:spLocks noChangeArrowheads="1"/>
          </p:cNvSpPr>
          <p:nvPr/>
        </p:nvSpPr>
        <p:spPr bwMode="auto">
          <a:xfrm>
            <a:off x="4284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3" name="Oval 27"/>
          <p:cNvSpPr>
            <a:spLocks noChangeArrowheads="1"/>
          </p:cNvSpPr>
          <p:nvPr/>
        </p:nvSpPr>
        <p:spPr bwMode="auto">
          <a:xfrm>
            <a:off x="45005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4" name="Oval 28"/>
          <p:cNvSpPr>
            <a:spLocks noChangeArrowheads="1"/>
          </p:cNvSpPr>
          <p:nvPr/>
        </p:nvSpPr>
        <p:spPr bwMode="auto">
          <a:xfrm>
            <a:off x="47164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5" name="Oval 29"/>
          <p:cNvSpPr>
            <a:spLocks noChangeArrowheads="1"/>
          </p:cNvSpPr>
          <p:nvPr/>
        </p:nvSpPr>
        <p:spPr bwMode="auto">
          <a:xfrm>
            <a:off x="49323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6" name="Oval 30"/>
          <p:cNvSpPr>
            <a:spLocks noChangeArrowheads="1"/>
          </p:cNvSpPr>
          <p:nvPr/>
        </p:nvSpPr>
        <p:spPr bwMode="auto">
          <a:xfrm>
            <a:off x="51482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7" name="Oval 31"/>
          <p:cNvSpPr>
            <a:spLocks noChangeArrowheads="1"/>
          </p:cNvSpPr>
          <p:nvPr/>
        </p:nvSpPr>
        <p:spPr bwMode="auto">
          <a:xfrm>
            <a:off x="53641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8" name="Oval 32"/>
          <p:cNvSpPr>
            <a:spLocks noChangeArrowheads="1"/>
          </p:cNvSpPr>
          <p:nvPr/>
        </p:nvSpPr>
        <p:spPr bwMode="auto">
          <a:xfrm>
            <a:off x="55800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39" name="Oval 33"/>
          <p:cNvSpPr>
            <a:spLocks noChangeArrowheads="1"/>
          </p:cNvSpPr>
          <p:nvPr/>
        </p:nvSpPr>
        <p:spPr bwMode="auto">
          <a:xfrm>
            <a:off x="5795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0" name="Oval 34"/>
          <p:cNvSpPr>
            <a:spLocks noChangeArrowheads="1"/>
          </p:cNvSpPr>
          <p:nvPr/>
        </p:nvSpPr>
        <p:spPr bwMode="auto">
          <a:xfrm>
            <a:off x="6011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1" name="Oval 35"/>
          <p:cNvSpPr>
            <a:spLocks noChangeArrowheads="1"/>
          </p:cNvSpPr>
          <p:nvPr/>
        </p:nvSpPr>
        <p:spPr bwMode="auto">
          <a:xfrm>
            <a:off x="6227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2" name="Oval 36"/>
          <p:cNvSpPr>
            <a:spLocks noChangeArrowheads="1"/>
          </p:cNvSpPr>
          <p:nvPr/>
        </p:nvSpPr>
        <p:spPr bwMode="auto">
          <a:xfrm>
            <a:off x="6443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3" name="Oval 37"/>
          <p:cNvSpPr>
            <a:spLocks noChangeArrowheads="1"/>
          </p:cNvSpPr>
          <p:nvPr/>
        </p:nvSpPr>
        <p:spPr bwMode="auto">
          <a:xfrm>
            <a:off x="6661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4" name="Oval 38"/>
          <p:cNvSpPr>
            <a:spLocks noChangeArrowheads="1"/>
          </p:cNvSpPr>
          <p:nvPr/>
        </p:nvSpPr>
        <p:spPr bwMode="auto">
          <a:xfrm>
            <a:off x="68770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5" name="Oval 39"/>
          <p:cNvSpPr>
            <a:spLocks noChangeArrowheads="1"/>
          </p:cNvSpPr>
          <p:nvPr/>
        </p:nvSpPr>
        <p:spPr bwMode="auto">
          <a:xfrm>
            <a:off x="70929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6" name="Oval 40"/>
          <p:cNvSpPr>
            <a:spLocks noChangeArrowheads="1"/>
          </p:cNvSpPr>
          <p:nvPr/>
        </p:nvSpPr>
        <p:spPr bwMode="auto">
          <a:xfrm>
            <a:off x="73088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7" name="Oval 41"/>
          <p:cNvSpPr>
            <a:spLocks noChangeArrowheads="1"/>
          </p:cNvSpPr>
          <p:nvPr/>
        </p:nvSpPr>
        <p:spPr bwMode="auto">
          <a:xfrm>
            <a:off x="75247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8" name="Oval 42"/>
          <p:cNvSpPr>
            <a:spLocks noChangeArrowheads="1"/>
          </p:cNvSpPr>
          <p:nvPr/>
        </p:nvSpPr>
        <p:spPr bwMode="auto">
          <a:xfrm>
            <a:off x="77422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49" name="Oval 43"/>
          <p:cNvSpPr>
            <a:spLocks noChangeArrowheads="1"/>
          </p:cNvSpPr>
          <p:nvPr/>
        </p:nvSpPr>
        <p:spPr bwMode="auto">
          <a:xfrm>
            <a:off x="79581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0" name="Oval 44"/>
          <p:cNvSpPr>
            <a:spLocks noChangeArrowheads="1"/>
          </p:cNvSpPr>
          <p:nvPr/>
        </p:nvSpPr>
        <p:spPr bwMode="auto">
          <a:xfrm>
            <a:off x="81740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1" name="Oval 45"/>
          <p:cNvSpPr>
            <a:spLocks noChangeArrowheads="1"/>
          </p:cNvSpPr>
          <p:nvPr/>
        </p:nvSpPr>
        <p:spPr bwMode="auto">
          <a:xfrm>
            <a:off x="83899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2" name="Oval 46"/>
          <p:cNvSpPr>
            <a:spLocks noChangeArrowheads="1"/>
          </p:cNvSpPr>
          <p:nvPr/>
        </p:nvSpPr>
        <p:spPr bwMode="auto">
          <a:xfrm>
            <a:off x="86042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3" name="Oval 47"/>
          <p:cNvSpPr>
            <a:spLocks noChangeArrowheads="1"/>
          </p:cNvSpPr>
          <p:nvPr/>
        </p:nvSpPr>
        <p:spPr bwMode="auto">
          <a:xfrm>
            <a:off x="8820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4" name="Oval 48"/>
          <p:cNvSpPr>
            <a:spLocks noChangeArrowheads="1"/>
          </p:cNvSpPr>
          <p:nvPr/>
        </p:nvSpPr>
        <p:spPr bwMode="auto">
          <a:xfrm>
            <a:off x="609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5" name="Oval 49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6" name="Oval 50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7" name="Oval 51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8" name="Oval 52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59" name="Oval 53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0" name="Oval 54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1" name="Oval 55"/>
          <p:cNvSpPr>
            <a:spLocks noChangeArrowheads="1"/>
          </p:cNvSpPr>
          <p:nvPr/>
        </p:nvSpPr>
        <p:spPr bwMode="auto">
          <a:xfrm>
            <a:off x="21224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2" name="Oval 56"/>
          <p:cNvSpPr>
            <a:spLocks noChangeArrowheads="1"/>
          </p:cNvSpPr>
          <p:nvPr/>
        </p:nvSpPr>
        <p:spPr bwMode="auto">
          <a:xfrm>
            <a:off x="23383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3" name="Oval 57"/>
          <p:cNvSpPr>
            <a:spLocks noChangeArrowheads="1"/>
          </p:cNvSpPr>
          <p:nvPr/>
        </p:nvSpPr>
        <p:spPr bwMode="auto">
          <a:xfrm>
            <a:off x="25542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4" name="Oval 58"/>
          <p:cNvSpPr>
            <a:spLocks noChangeArrowheads="1"/>
          </p:cNvSpPr>
          <p:nvPr/>
        </p:nvSpPr>
        <p:spPr bwMode="auto">
          <a:xfrm>
            <a:off x="2770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5" name="Oval 59"/>
          <p:cNvSpPr>
            <a:spLocks noChangeArrowheads="1"/>
          </p:cNvSpPr>
          <p:nvPr/>
        </p:nvSpPr>
        <p:spPr bwMode="auto">
          <a:xfrm>
            <a:off x="2986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6" name="Oval 60"/>
          <p:cNvSpPr>
            <a:spLocks noChangeArrowheads="1"/>
          </p:cNvSpPr>
          <p:nvPr/>
        </p:nvSpPr>
        <p:spPr bwMode="auto">
          <a:xfrm>
            <a:off x="3201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7" name="Oval 61"/>
          <p:cNvSpPr>
            <a:spLocks noChangeArrowheads="1"/>
          </p:cNvSpPr>
          <p:nvPr/>
        </p:nvSpPr>
        <p:spPr bwMode="auto">
          <a:xfrm>
            <a:off x="3417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8" name="Oval 62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69" name="Oval 63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0" name="Oval 64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1" name="Oval 65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2" name="Oval 66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3" name="Oval 67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4" name="Oval 68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5" name="Oval 69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6" name="Oval 70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7" name="Oval 71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8" name="Oval 72"/>
          <p:cNvSpPr>
            <a:spLocks noChangeArrowheads="1"/>
          </p:cNvSpPr>
          <p:nvPr/>
        </p:nvSpPr>
        <p:spPr bwMode="auto">
          <a:xfrm>
            <a:off x="19050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79" name="Oval 73"/>
          <p:cNvSpPr>
            <a:spLocks noChangeArrowheads="1"/>
          </p:cNvSpPr>
          <p:nvPr/>
        </p:nvSpPr>
        <p:spPr bwMode="auto">
          <a:xfrm>
            <a:off x="21209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80" name="Oval 74"/>
          <p:cNvSpPr>
            <a:spLocks noChangeArrowheads="1"/>
          </p:cNvSpPr>
          <p:nvPr/>
        </p:nvSpPr>
        <p:spPr bwMode="auto">
          <a:xfrm>
            <a:off x="23368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81" name="Oval 75"/>
          <p:cNvSpPr>
            <a:spLocks noChangeArrowheads="1"/>
          </p:cNvSpPr>
          <p:nvPr/>
        </p:nvSpPr>
        <p:spPr bwMode="auto">
          <a:xfrm>
            <a:off x="25527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82" name="Oval 76"/>
          <p:cNvSpPr>
            <a:spLocks noChangeArrowheads="1"/>
          </p:cNvSpPr>
          <p:nvPr/>
        </p:nvSpPr>
        <p:spPr bwMode="auto">
          <a:xfrm>
            <a:off x="2768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83" name="Oval 77"/>
          <p:cNvSpPr>
            <a:spLocks noChangeArrowheads="1"/>
          </p:cNvSpPr>
          <p:nvPr/>
        </p:nvSpPr>
        <p:spPr bwMode="auto">
          <a:xfrm>
            <a:off x="2984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84" name="Oval 78"/>
          <p:cNvSpPr>
            <a:spLocks noChangeArrowheads="1"/>
          </p:cNvSpPr>
          <p:nvPr/>
        </p:nvSpPr>
        <p:spPr bwMode="auto">
          <a:xfrm>
            <a:off x="3200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85" name="Oval 79"/>
          <p:cNvSpPr>
            <a:spLocks noChangeArrowheads="1"/>
          </p:cNvSpPr>
          <p:nvPr/>
        </p:nvSpPr>
        <p:spPr bwMode="auto">
          <a:xfrm>
            <a:off x="3416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486" name="AutoShape 80"/>
          <p:cNvSpPr>
            <a:spLocks noChangeArrowheads="1"/>
          </p:cNvSpPr>
          <p:nvPr/>
        </p:nvSpPr>
        <p:spPr bwMode="auto">
          <a:xfrm>
            <a:off x="1979613" y="1773238"/>
            <a:ext cx="5905500" cy="4032250"/>
          </a:xfrm>
          <a:prstGeom prst="roundRect">
            <a:avLst>
              <a:gd name="adj" fmla="val 9935"/>
            </a:avLst>
          </a:prstGeom>
          <a:noFill/>
          <a:ln w="9525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5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5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5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5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5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900113" y="836613"/>
            <a:ext cx="7343775" cy="782637"/>
          </a:xfrm>
        </p:spPr>
        <p:txBody>
          <a:bodyPr/>
          <a:lstStyle/>
          <a:p>
            <a:pPr eaLnBrk="1" hangingPunct="1"/>
            <a:r>
              <a:rPr lang="en-US" altLang="zh-CN" sz="2800" smtClean="0">
                <a:latin typeface="隶书" pitchFamily="49" charset="-122"/>
              </a:rPr>
              <a:t>WAVE</a:t>
            </a:r>
            <a:r>
              <a:rPr lang="zh-CN" altLang="en-US" sz="2800" smtClean="0">
                <a:latin typeface="隶书" pitchFamily="49" charset="-122"/>
              </a:rPr>
              <a:t>文件格式</a:t>
            </a:r>
          </a:p>
        </p:txBody>
      </p:sp>
      <p:sp>
        <p:nvSpPr>
          <p:cNvPr id="116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2325" y="1744663"/>
            <a:ext cx="7864475" cy="3373437"/>
          </a:xfrm>
        </p:spPr>
        <p:txBody>
          <a:bodyPr/>
          <a:lstStyle/>
          <a:p>
            <a:pPr eaLnBrk="1" hangingPunct="1">
              <a:lnSpc>
                <a:spcPct val="135000"/>
              </a:lnSpc>
            </a:pPr>
            <a:r>
              <a:rPr lang="en-US" altLang="zh-CN" sz="2000" b="1" dirty="0" smtClean="0">
                <a:latin typeface="隶书" pitchFamily="49" charset="-122"/>
              </a:rPr>
              <a:t>WAVE</a:t>
            </a:r>
            <a:r>
              <a:rPr lang="zh-CN" altLang="en-US" sz="2000" b="1" dirty="0" smtClean="0">
                <a:latin typeface="隶书" pitchFamily="49" charset="-122"/>
              </a:rPr>
              <a:t>文件是一种通用的音频数据文件，文件扩展名为</a:t>
            </a:r>
            <a:r>
              <a:rPr lang="zh-CN" altLang="en-US" sz="2000" b="1" dirty="0" smtClean="0">
                <a:latin typeface="宋体" pitchFamily="2" charset="-122"/>
              </a:rPr>
              <a:t>“</a:t>
            </a:r>
            <a:r>
              <a:rPr lang="en-US" altLang="zh-C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2000" b="1" dirty="0" smtClean="0">
                <a:latin typeface="隶书" pitchFamily="49" charset="-122"/>
              </a:rPr>
              <a:t>WAV</a:t>
            </a:r>
            <a:r>
              <a:rPr lang="en-US" altLang="zh-CN" sz="2000" b="1" dirty="0" smtClean="0">
                <a:latin typeface="宋体" pitchFamily="2" charset="-122"/>
              </a:rPr>
              <a:t>”</a:t>
            </a:r>
            <a:r>
              <a:rPr lang="zh-CN" altLang="en-US" sz="2000" b="1" dirty="0" smtClean="0">
                <a:latin typeface="隶书" pitchFamily="49" charset="-122"/>
              </a:rPr>
              <a:t>，</a:t>
            </a:r>
            <a:r>
              <a:rPr lang="en-US" altLang="zh-CN" sz="2000" b="1" dirty="0" smtClean="0">
                <a:latin typeface="隶书" pitchFamily="49" charset="-122"/>
              </a:rPr>
              <a:t>Windows</a:t>
            </a:r>
            <a:r>
              <a:rPr lang="zh-CN" altLang="en-US" sz="2000" b="1" dirty="0" smtClean="0">
                <a:latin typeface="隶书" pitchFamily="49" charset="-122"/>
              </a:rPr>
              <a:t>系统和一般的音频卡都支持这种格式文件的生成、编辑和播放。</a:t>
            </a:r>
          </a:p>
          <a:p>
            <a:pPr eaLnBrk="1" hangingPunct="1">
              <a:lnSpc>
                <a:spcPct val="135000"/>
              </a:lnSpc>
            </a:pPr>
            <a:r>
              <a:rPr lang="en-US" altLang="zh-CN" sz="2000" b="1" dirty="0" smtClean="0">
                <a:latin typeface="隶书" pitchFamily="49" charset="-122"/>
              </a:rPr>
              <a:t>CD</a:t>
            </a:r>
            <a:r>
              <a:rPr lang="zh-CN" altLang="en-US" sz="2000" b="1" dirty="0" smtClean="0">
                <a:latin typeface="隶书" pitchFamily="49" charset="-122"/>
              </a:rPr>
              <a:t>激光唱盘中包含的就是</a:t>
            </a:r>
            <a:r>
              <a:rPr lang="en-US" altLang="zh-CN" sz="2000" b="1" dirty="0" smtClean="0">
                <a:latin typeface="隶书" pitchFamily="49" charset="-122"/>
              </a:rPr>
              <a:t>WAVE</a:t>
            </a:r>
            <a:r>
              <a:rPr lang="zh-CN" altLang="en-US" sz="2000" b="1" dirty="0" smtClean="0">
                <a:latin typeface="隶书" pitchFamily="49" charset="-122"/>
              </a:rPr>
              <a:t>格式的波形数据。一般说来，声音质量与其</a:t>
            </a:r>
            <a:r>
              <a:rPr lang="en-US" altLang="zh-CN" sz="2000" b="1" dirty="0" smtClean="0">
                <a:latin typeface="隶书" pitchFamily="49" charset="-122"/>
              </a:rPr>
              <a:t>WAVE</a:t>
            </a:r>
            <a:r>
              <a:rPr lang="zh-CN" altLang="en-US" sz="2000" b="1" dirty="0" smtClean="0">
                <a:latin typeface="隶书" pitchFamily="49" charset="-122"/>
              </a:rPr>
              <a:t>格式的文件大小成正比。</a:t>
            </a:r>
          </a:p>
          <a:p>
            <a:pPr eaLnBrk="1" hangingPunct="1">
              <a:lnSpc>
                <a:spcPct val="135000"/>
              </a:lnSpc>
            </a:pPr>
            <a:r>
              <a:rPr lang="en-US" altLang="zh-CN" sz="2000" b="1" dirty="0" smtClean="0">
                <a:latin typeface="隶书" pitchFamily="49" charset="-122"/>
              </a:rPr>
              <a:t>WAVE</a:t>
            </a:r>
            <a:r>
              <a:rPr lang="zh-CN" altLang="en-US" sz="2000" b="1" dirty="0" smtClean="0">
                <a:latin typeface="隶书" pitchFamily="49" charset="-122"/>
              </a:rPr>
              <a:t>文件的</a:t>
            </a:r>
            <a:r>
              <a:rPr lang="zh-CN" altLang="en-US" sz="2000" b="1" dirty="0" smtClean="0">
                <a:solidFill>
                  <a:schemeClr val="hlink"/>
                </a:solidFill>
                <a:latin typeface="隶书" pitchFamily="49" charset="-122"/>
              </a:rPr>
              <a:t>特点</a:t>
            </a:r>
            <a:r>
              <a:rPr lang="zh-CN" altLang="en-US" sz="2000" b="1" dirty="0" smtClean="0">
                <a:latin typeface="隶书" pitchFamily="49" charset="-122"/>
              </a:rPr>
              <a:t>是易于生成和编辑，但在保证一定音质的前提下压缩比不够，不适合在网络上播放。</a:t>
            </a:r>
            <a:endParaRPr lang="zh-CN" altLang="en-US" sz="2000" b="1" dirty="0" smtClean="0"/>
          </a:p>
        </p:txBody>
      </p:sp>
      <p:sp>
        <p:nvSpPr>
          <p:cNvPr id="18436" name="AutoShape 7"/>
          <p:cNvSpPr>
            <a:spLocks noChangeArrowheads="1"/>
          </p:cNvSpPr>
          <p:nvPr/>
        </p:nvSpPr>
        <p:spPr bwMode="auto">
          <a:xfrm>
            <a:off x="684213" y="1628775"/>
            <a:ext cx="7920037" cy="3960813"/>
          </a:xfrm>
          <a:prstGeom prst="roundRect">
            <a:avLst>
              <a:gd name="adj" fmla="val 9935"/>
            </a:avLst>
          </a:prstGeom>
          <a:noFill/>
          <a:ln w="9525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37" name="Oval 8"/>
          <p:cNvSpPr>
            <a:spLocks noChangeArrowheads="1"/>
          </p:cNvSpPr>
          <p:nvPr/>
        </p:nvSpPr>
        <p:spPr bwMode="auto">
          <a:xfrm>
            <a:off x="179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38" name="Oval 9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39" name="Oval 10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0" name="Oval 11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1" name="Oval 12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2" name="Oval 13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3" name="Oval 14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4" name="Oval 15"/>
          <p:cNvSpPr>
            <a:spLocks noChangeArrowheads="1"/>
          </p:cNvSpPr>
          <p:nvPr/>
        </p:nvSpPr>
        <p:spPr bwMode="auto">
          <a:xfrm>
            <a:off x="1692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5" name="Oval 16"/>
          <p:cNvSpPr>
            <a:spLocks noChangeArrowheads="1"/>
          </p:cNvSpPr>
          <p:nvPr/>
        </p:nvSpPr>
        <p:spPr bwMode="auto">
          <a:xfrm>
            <a:off x="19081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6" name="Oval 17"/>
          <p:cNvSpPr>
            <a:spLocks noChangeArrowheads="1"/>
          </p:cNvSpPr>
          <p:nvPr/>
        </p:nvSpPr>
        <p:spPr bwMode="auto">
          <a:xfrm>
            <a:off x="21240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7" name="Oval 18"/>
          <p:cNvSpPr>
            <a:spLocks noChangeArrowheads="1"/>
          </p:cNvSpPr>
          <p:nvPr/>
        </p:nvSpPr>
        <p:spPr bwMode="auto">
          <a:xfrm>
            <a:off x="23399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8" name="Oval 19"/>
          <p:cNvSpPr>
            <a:spLocks noChangeArrowheads="1"/>
          </p:cNvSpPr>
          <p:nvPr/>
        </p:nvSpPr>
        <p:spPr bwMode="auto">
          <a:xfrm>
            <a:off x="25558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49" name="Oval 20"/>
          <p:cNvSpPr>
            <a:spLocks noChangeArrowheads="1"/>
          </p:cNvSpPr>
          <p:nvPr/>
        </p:nvSpPr>
        <p:spPr bwMode="auto">
          <a:xfrm>
            <a:off x="27717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0" name="Oval 21"/>
          <p:cNvSpPr>
            <a:spLocks noChangeArrowheads="1"/>
          </p:cNvSpPr>
          <p:nvPr/>
        </p:nvSpPr>
        <p:spPr bwMode="auto">
          <a:xfrm>
            <a:off x="29876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1" name="Oval 22"/>
          <p:cNvSpPr>
            <a:spLocks noChangeArrowheads="1"/>
          </p:cNvSpPr>
          <p:nvPr/>
        </p:nvSpPr>
        <p:spPr bwMode="auto">
          <a:xfrm>
            <a:off x="32035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2" name="Oval 23"/>
          <p:cNvSpPr>
            <a:spLocks noChangeArrowheads="1"/>
          </p:cNvSpPr>
          <p:nvPr/>
        </p:nvSpPr>
        <p:spPr bwMode="auto">
          <a:xfrm>
            <a:off x="34194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3" name="Oval 24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4" name="Oval 25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5" name="Oval 26"/>
          <p:cNvSpPr>
            <a:spLocks noChangeArrowheads="1"/>
          </p:cNvSpPr>
          <p:nvPr/>
        </p:nvSpPr>
        <p:spPr bwMode="auto">
          <a:xfrm>
            <a:off x="4068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6" name="Oval 27"/>
          <p:cNvSpPr>
            <a:spLocks noChangeArrowheads="1"/>
          </p:cNvSpPr>
          <p:nvPr/>
        </p:nvSpPr>
        <p:spPr bwMode="auto">
          <a:xfrm>
            <a:off x="4284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7" name="Oval 28"/>
          <p:cNvSpPr>
            <a:spLocks noChangeArrowheads="1"/>
          </p:cNvSpPr>
          <p:nvPr/>
        </p:nvSpPr>
        <p:spPr bwMode="auto">
          <a:xfrm>
            <a:off x="45005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8" name="Oval 29"/>
          <p:cNvSpPr>
            <a:spLocks noChangeArrowheads="1"/>
          </p:cNvSpPr>
          <p:nvPr/>
        </p:nvSpPr>
        <p:spPr bwMode="auto">
          <a:xfrm>
            <a:off x="47164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59" name="Oval 30"/>
          <p:cNvSpPr>
            <a:spLocks noChangeArrowheads="1"/>
          </p:cNvSpPr>
          <p:nvPr/>
        </p:nvSpPr>
        <p:spPr bwMode="auto">
          <a:xfrm>
            <a:off x="49323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0" name="Oval 31"/>
          <p:cNvSpPr>
            <a:spLocks noChangeArrowheads="1"/>
          </p:cNvSpPr>
          <p:nvPr/>
        </p:nvSpPr>
        <p:spPr bwMode="auto">
          <a:xfrm>
            <a:off x="51482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1" name="Oval 32"/>
          <p:cNvSpPr>
            <a:spLocks noChangeArrowheads="1"/>
          </p:cNvSpPr>
          <p:nvPr/>
        </p:nvSpPr>
        <p:spPr bwMode="auto">
          <a:xfrm>
            <a:off x="53641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2" name="Oval 33"/>
          <p:cNvSpPr>
            <a:spLocks noChangeArrowheads="1"/>
          </p:cNvSpPr>
          <p:nvPr/>
        </p:nvSpPr>
        <p:spPr bwMode="auto">
          <a:xfrm>
            <a:off x="55800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3" name="Oval 34"/>
          <p:cNvSpPr>
            <a:spLocks noChangeArrowheads="1"/>
          </p:cNvSpPr>
          <p:nvPr/>
        </p:nvSpPr>
        <p:spPr bwMode="auto">
          <a:xfrm>
            <a:off x="5795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4" name="Oval 35"/>
          <p:cNvSpPr>
            <a:spLocks noChangeArrowheads="1"/>
          </p:cNvSpPr>
          <p:nvPr/>
        </p:nvSpPr>
        <p:spPr bwMode="auto">
          <a:xfrm>
            <a:off x="6011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5" name="Oval 36"/>
          <p:cNvSpPr>
            <a:spLocks noChangeArrowheads="1"/>
          </p:cNvSpPr>
          <p:nvPr/>
        </p:nvSpPr>
        <p:spPr bwMode="auto">
          <a:xfrm>
            <a:off x="6227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6" name="Oval 37"/>
          <p:cNvSpPr>
            <a:spLocks noChangeArrowheads="1"/>
          </p:cNvSpPr>
          <p:nvPr/>
        </p:nvSpPr>
        <p:spPr bwMode="auto">
          <a:xfrm>
            <a:off x="6443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7" name="Oval 38"/>
          <p:cNvSpPr>
            <a:spLocks noChangeArrowheads="1"/>
          </p:cNvSpPr>
          <p:nvPr/>
        </p:nvSpPr>
        <p:spPr bwMode="auto">
          <a:xfrm>
            <a:off x="6661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8" name="Oval 39"/>
          <p:cNvSpPr>
            <a:spLocks noChangeArrowheads="1"/>
          </p:cNvSpPr>
          <p:nvPr/>
        </p:nvSpPr>
        <p:spPr bwMode="auto">
          <a:xfrm>
            <a:off x="68770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69" name="Oval 40"/>
          <p:cNvSpPr>
            <a:spLocks noChangeArrowheads="1"/>
          </p:cNvSpPr>
          <p:nvPr/>
        </p:nvSpPr>
        <p:spPr bwMode="auto">
          <a:xfrm>
            <a:off x="70929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0" name="Oval 41"/>
          <p:cNvSpPr>
            <a:spLocks noChangeArrowheads="1"/>
          </p:cNvSpPr>
          <p:nvPr/>
        </p:nvSpPr>
        <p:spPr bwMode="auto">
          <a:xfrm>
            <a:off x="73088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1" name="Oval 42"/>
          <p:cNvSpPr>
            <a:spLocks noChangeArrowheads="1"/>
          </p:cNvSpPr>
          <p:nvPr/>
        </p:nvSpPr>
        <p:spPr bwMode="auto">
          <a:xfrm>
            <a:off x="75247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2" name="Oval 43"/>
          <p:cNvSpPr>
            <a:spLocks noChangeArrowheads="1"/>
          </p:cNvSpPr>
          <p:nvPr/>
        </p:nvSpPr>
        <p:spPr bwMode="auto">
          <a:xfrm>
            <a:off x="77422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3" name="Oval 44"/>
          <p:cNvSpPr>
            <a:spLocks noChangeArrowheads="1"/>
          </p:cNvSpPr>
          <p:nvPr/>
        </p:nvSpPr>
        <p:spPr bwMode="auto">
          <a:xfrm>
            <a:off x="79581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4" name="Oval 45"/>
          <p:cNvSpPr>
            <a:spLocks noChangeArrowheads="1"/>
          </p:cNvSpPr>
          <p:nvPr/>
        </p:nvSpPr>
        <p:spPr bwMode="auto">
          <a:xfrm>
            <a:off x="81740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5" name="Oval 46"/>
          <p:cNvSpPr>
            <a:spLocks noChangeArrowheads="1"/>
          </p:cNvSpPr>
          <p:nvPr/>
        </p:nvSpPr>
        <p:spPr bwMode="auto">
          <a:xfrm>
            <a:off x="83899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6" name="Oval 47"/>
          <p:cNvSpPr>
            <a:spLocks noChangeArrowheads="1"/>
          </p:cNvSpPr>
          <p:nvPr/>
        </p:nvSpPr>
        <p:spPr bwMode="auto">
          <a:xfrm>
            <a:off x="86042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7" name="Oval 48"/>
          <p:cNvSpPr>
            <a:spLocks noChangeArrowheads="1"/>
          </p:cNvSpPr>
          <p:nvPr/>
        </p:nvSpPr>
        <p:spPr bwMode="auto">
          <a:xfrm>
            <a:off x="8820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8" name="Oval 49"/>
          <p:cNvSpPr>
            <a:spLocks noChangeArrowheads="1"/>
          </p:cNvSpPr>
          <p:nvPr/>
        </p:nvSpPr>
        <p:spPr bwMode="auto">
          <a:xfrm>
            <a:off x="609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79" name="Oval 50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0" name="Oval 51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1" name="Oval 52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2" name="Oval 53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3" name="Oval 54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4" name="Oval 55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5" name="Oval 56"/>
          <p:cNvSpPr>
            <a:spLocks noChangeArrowheads="1"/>
          </p:cNvSpPr>
          <p:nvPr/>
        </p:nvSpPr>
        <p:spPr bwMode="auto">
          <a:xfrm>
            <a:off x="21224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6" name="Oval 57"/>
          <p:cNvSpPr>
            <a:spLocks noChangeArrowheads="1"/>
          </p:cNvSpPr>
          <p:nvPr/>
        </p:nvSpPr>
        <p:spPr bwMode="auto">
          <a:xfrm>
            <a:off x="23383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7" name="Oval 58"/>
          <p:cNvSpPr>
            <a:spLocks noChangeArrowheads="1"/>
          </p:cNvSpPr>
          <p:nvPr/>
        </p:nvSpPr>
        <p:spPr bwMode="auto">
          <a:xfrm>
            <a:off x="25542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8" name="Oval 59"/>
          <p:cNvSpPr>
            <a:spLocks noChangeArrowheads="1"/>
          </p:cNvSpPr>
          <p:nvPr/>
        </p:nvSpPr>
        <p:spPr bwMode="auto">
          <a:xfrm>
            <a:off x="2770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89" name="Oval 60"/>
          <p:cNvSpPr>
            <a:spLocks noChangeArrowheads="1"/>
          </p:cNvSpPr>
          <p:nvPr/>
        </p:nvSpPr>
        <p:spPr bwMode="auto">
          <a:xfrm>
            <a:off x="2986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0" name="Oval 61"/>
          <p:cNvSpPr>
            <a:spLocks noChangeArrowheads="1"/>
          </p:cNvSpPr>
          <p:nvPr/>
        </p:nvSpPr>
        <p:spPr bwMode="auto">
          <a:xfrm>
            <a:off x="3201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1" name="Oval 62"/>
          <p:cNvSpPr>
            <a:spLocks noChangeArrowheads="1"/>
          </p:cNvSpPr>
          <p:nvPr/>
        </p:nvSpPr>
        <p:spPr bwMode="auto">
          <a:xfrm>
            <a:off x="3417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2" name="Oval 63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3" name="Oval 64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4" name="Oval 65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5" name="Oval 66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6" name="Oval 67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7" name="Oval 68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8" name="Oval 69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499" name="Oval 70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0" name="Oval 71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1" name="Oval 72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2" name="Oval 73"/>
          <p:cNvSpPr>
            <a:spLocks noChangeArrowheads="1"/>
          </p:cNvSpPr>
          <p:nvPr/>
        </p:nvSpPr>
        <p:spPr bwMode="auto">
          <a:xfrm>
            <a:off x="19050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3" name="Oval 74"/>
          <p:cNvSpPr>
            <a:spLocks noChangeArrowheads="1"/>
          </p:cNvSpPr>
          <p:nvPr/>
        </p:nvSpPr>
        <p:spPr bwMode="auto">
          <a:xfrm>
            <a:off x="21209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4" name="Oval 75"/>
          <p:cNvSpPr>
            <a:spLocks noChangeArrowheads="1"/>
          </p:cNvSpPr>
          <p:nvPr/>
        </p:nvSpPr>
        <p:spPr bwMode="auto">
          <a:xfrm>
            <a:off x="23368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5" name="Oval 76"/>
          <p:cNvSpPr>
            <a:spLocks noChangeArrowheads="1"/>
          </p:cNvSpPr>
          <p:nvPr/>
        </p:nvSpPr>
        <p:spPr bwMode="auto">
          <a:xfrm>
            <a:off x="25527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6" name="Oval 77"/>
          <p:cNvSpPr>
            <a:spLocks noChangeArrowheads="1"/>
          </p:cNvSpPr>
          <p:nvPr/>
        </p:nvSpPr>
        <p:spPr bwMode="auto">
          <a:xfrm>
            <a:off x="2768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7" name="Oval 78"/>
          <p:cNvSpPr>
            <a:spLocks noChangeArrowheads="1"/>
          </p:cNvSpPr>
          <p:nvPr/>
        </p:nvSpPr>
        <p:spPr bwMode="auto">
          <a:xfrm>
            <a:off x="2984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8" name="Oval 79"/>
          <p:cNvSpPr>
            <a:spLocks noChangeArrowheads="1"/>
          </p:cNvSpPr>
          <p:nvPr/>
        </p:nvSpPr>
        <p:spPr bwMode="auto">
          <a:xfrm>
            <a:off x="3200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8509" name="Oval 80"/>
          <p:cNvSpPr>
            <a:spLocks noChangeArrowheads="1"/>
          </p:cNvSpPr>
          <p:nvPr/>
        </p:nvSpPr>
        <p:spPr bwMode="auto">
          <a:xfrm>
            <a:off x="3416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6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6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556792"/>
            <a:ext cx="8472978" cy="429594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63818" y="1462694"/>
            <a:ext cx="945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我们用录音软件实际采集声音并保存成计算机中的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MP3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媒体信息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实际是一种</a:t>
            </a:r>
            <a:r>
              <a:rPr lang="zh-CN" altLang="en-US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离散信号</a:t>
            </a:r>
          </a:p>
        </p:txBody>
      </p:sp>
      <p:sp>
        <p:nvSpPr>
          <p:cNvPr id="4" name="矩形 3"/>
          <p:cNvSpPr/>
          <p:nvPr/>
        </p:nvSpPr>
        <p:spPr>
          <a:xfrm>
            <a:off x="-74260" y="908720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背景：</a:t>
            </a:r>
          </a:p>
        </p:txBody>
      </p:sp>
    </p:spTree>
    <p:extLst>
      <p:ext uri="{BB962C8B-B14F-4D97-AF65-F5344CB8AC3E}">
        <p14:creationId xmlns:p14="http://schemas.microsoft.com/office/powerpoint/2010/main" val="425578009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1476375" y="692150"/>
            <a:ext cx="6551613" cy="865188"/>
          </a:xfrm>
        </p:spPr>
        <p:txBody>
          <a:bodyPr/>
          <a:lstStyle/>
          <a:p>
            <a:pPr eaLnBrk="1" hangingPunct="1"/>
            <a:r>
              <a:rPr lang="en-US" altLang="zh-CN" sz="2400" b="1" smtClean="0"/>
              <a:t>  MP3</a:t>
            </a:r>
            <a:r>
              <a:rPr lang="zh-CN" altLang="en-US" sz="2400" b="1" smtClean="0"/>
              <a:t>文件</a:t>
            </a:r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2325" y="1671638"/>
            <a:ext cx="7720013" cy="3846512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en-US" altLang="zh-CN" sz="2000" b="1" dirty="0" smtClean="0">
                <a:latin typeface="隶书" pitchFamily="49" charset="-122"/>
              </a:rPr>
              <a:t>MP3</a:t>
            </a:r>
            <a:r>
              <a:rPr lang="zh-CN" altLang="en-US" sz="2000" b="1" dirty="0" smtClean="0">
                <a:latin typeface="隶书" pitchFamily="49" charset="-122"/>
              </a:rPr>
              <a:t>文件是采用</a:t>
            </a:r>
            <a:r>
              <a:rPr lang="en-US" altLang="zh-CN" sz="2000" b="1" dirty="0" smtClean="0">
                <a:latin typeface="隶书" pitchFamily="49" charset="-122"/>
              </a:rPr>
              <a:t>MP3</a:t>
            </a:r>
            <a:r>
              <a:rPr lang="zh-CN" altLang="en-US" sz="2000" b="1" dirty="0" smtClean="0">
                <a:latin typeface="隶书" pitchFamily="49" charset="-122"/>
              </a:rPr>
              <a:t>算法压缩生成的数字音频数据文件，以</a:t>
            </a:r>
            <a:r>
              <a:rPr lang="zh-CN" altLang="en-US" sz="2000" b="1" dirty="0" smtClean="0">
                <a:latin typeface="宋体" pitchFamily="2" charset="-122"/>
              </a:rPr>
              <a:t>“</a:t>
            </a:r>
            <a:r>
              <a:rPr lang="en-US" altLang="zh-CN" sz="2000" b="1" dirty="0" smtClean="0">
                <a:latin typeface="隶书" pitchFamily="49" charset="-122"/>
              </a:rPr>
              <a:t>.MP3</a:t>
            </a:r>
            <a:r>
              <a:rPr lang="en-US" altLang="zh-CN" sz="2000" b="1" dirty="0" smtClean="0">
                <a:latin typeface="宋体" pitchFamily="2" charset="-122"/>
              </a:rPr>
              <a:t>”</a:t>
            </a:r>
            <a:r>
              <a:rPr lang="zh-CN" altLang="en-US" sz="2000" b="1" dirty="0" smtClean="0">
                <a:latin typeface="隶书" pitchFamily="49" charset="-122"/>
              </a:rPr>
              <a:t>为文件后缀。</a:t>
            </a:r>
          </a:p>
          <a:p>
            <a:pPr eaLnBrk="1" hangingPunct="1">
              <a:lnSpc>
                <a:spcPct val="130000"/>
              </a:lnSpc>
            </a:pPr>
            <a:r>
              <a:rPr lang="en-US" altLang="zh-CN" sz="2000" b="1" dirty="0" smtClean="0">
                <a:latin typeface="隶书" pitchFamily="49" charset="-122"/>
              </a:rPr>
              <a:t>MP3</a:t>
            </a:r>
            <a:r>
              <a:rPr lang="zh-CN" altLang="en-US" sz="2000" b="1" dirty="0" smtClean="0">
                <a:latin typeface="隶书" pitchFamily="49" charset="-122"/>
              </a:rPr>
              <a:t>利用</a:t>
            </a:r>
            <a:r>
              <a:rPr lang="en-US" altLang="zh-CN" sz="2000" b="1" dirty="0" smtClean="0">
                <a:latin typeface="隶书" pitchFamily="49" charset="-122"/>
              </a:rPr>
              <a:t>MPEG</a:t>
            </a:r>
            <a:r>
              <a:rPr lang="zh-CN" altLang="en-US" sz="2000" b="1" dirty="0" smtClean="0">
                <a:latin typeface="隶书" pitchFamily="49" charset="-122"/>
              </a:rPr>
              <a:t>制定的</a:t>
            </a:r>
            <a:r>
              <a:rPr lang="en-US" altLang="zh-CN" sz="2000" b="1" dirty="0" smtClean="0">
                <a:latin typeface="隶书" pitchFamily="49" charset="-122"/>
              </a:rPr>
              <a:t>MPEG-1 Audio layer 3</a:t>
            </a:r>
            <a:r>
              <a:rPr lang="zh-CN" altLang="en-US" sz="2000" b="1" dirty="0" smtClean="0">
                <a:latin typeface="隶书" pitchFamily="49" charset="-122"/>
              </a:rPr>
              <a:t>的压缩标准，将音频信息用</a:t>
            </a:r>
            <a:r>
              <a:rPr lang="en-US" altLang="zh-CN" sz="2000" b="1" dirty="0" smtClean="0">
                <a:latin typeface="隶书" pitchFamily="49" charset="-122"/>
              </a:rPr>
              <a:t>10:1</a:t>
            </a:r>
            <a:r>
              <a:rPr lang="zh-CN" altLang="en-US" sz="2000" b="1" dirty="0" smtClean="0">
                <a:latin typeface="隶书" pitchFamily="49" charset="-122"/>
              </a:rPr>
              <a:t>甚至</a:t>
            </a:r>
            <a:r>
              <a:rPr lang="en-US" altLang="zh-CN" sz="2000" b="1" dirty="0" smtClean="0">
                <a:latin typeface="隶书" pitchFamily="49" charset="-122"/>
              </a:rPr>
              <a:t>12:1</a:t>
            </a:r>
            <a:r>
              <a:rPr lang="zh-CN" altLang="en-US" sz="2000" b="1" dirty="0" smtClean="0">
                <a:latin typeface="隶书" pitchFamily="49" charset="-122"/>
              </a:rPr>
              <a:t>压缩率变成容量较小的数据文件。</a:t>
            </a:r>
          </a:p>
          <a:p>
            <a:pPr eaLnBrk="1" hangingPunct="1">
              <a:lnSpc>
                <a:spcPct val="130000"/>
              </a:lnSpc>
            </a:pPr>
            <a:r>
              <a:rPr lang="en-US" altLang="zh-CN" sz="2000" b="1" dirty="0" smtClean="0">
                <a:latin typeface="隶书" pitchFamily="49" charset="-122"/>
              </a:rPr>
              <a:t>MP3</a:t>
            </a:r>
            <a:r>
              <a:rPr lang="zh-CN" altLang="en-US" sz="2000" b="1" dirty="0" smtClean="0">
                <a:latin typeface="隶书" pitchFamily="49" charset="-122"/>
              </a:rPr>
              <a:t>是一种利用了人类心理声学特性的有损压缩，人耳基本不能分辨出失真，音质几乎达到了</a:t>
            </a:r>
            <a:r>
              <a:rPr lang="en-US" altLang="zh-CN" sz="2000" b="1" dirty="0" smtClean="0">
                <a:latin typeface="隶书" pitchFamily="49" charset="-122"/>
              </a:rPr>
              <a:t>CD</a:t>
            </a:r>
            <a:r>
              <a:rPr lang="zh-CN" altLang="en-US" sz="2000" b="1" dirty="0" smtClean="0">
                <a:latin typeface="隶书" pitchFamily="49" charset="-122"/>
              </a:rPr>
              <a:t>音质标准。按照这种算法，</a:t>
            </a:r>
            <a:r>
              <a:rPr lang="en-US" altLang="zh-CN" sz="2000" b="1" dirty="0" smtClean="0">
                <a:latin typeface="隶书" pitchFamily="49" charset="-122"/>
              </a:rPr>
              <a:t>10</a:t>
            </a:r>
            <a:r>
              <a:rPr lang="zh-CN" altLang="en-US" sz="2000" b="1" dirty="0" smtClean="0">
                <a:latin typeface="隶书" pitchFamily="49" charset="-122"/>
              </a:rPr>
              <a:t>张原始未压缩</a:t>
            </a:r>
            <a:r>
              <a:rPr lang="en-US" altLang="zh-CN" sz="2000" b="1" dirty="0" smtClean="0">
                <a:latin typeface="隶书" pitchFamily="49" charset="-122"/>
              </a:rPr>
              <a:t>CD</a:t>
            </a:r>
            <a:r>
              <a:rPr lang="zh-CN" altLang="en-US" sz="2000" b="1" dirty="0" smtClean="0">
                <a:latin typeface="隶书" pitchFamily="49" charset="-122"/>
              </a:rPr>
              <a:t>的内容可以压缩到</a:t>
            </a:r>
            <a:r>
              <a:rPr lang="en-US" altLang="zh-CN" sz="2000" b="1" dirty="0" smtClean="0">
                <a:latin typeface="隶书" pitchFamily="49" charset="-122"/>
              </a:rPr>
              <a:t>l</a:t>
            </a:r>
            <a:r>
              <a:rPr lang="zh-CN" altLang="en-US" sz="2000" b="1" dirty="0" smtClean="0">
                <a:latin typeface="隶书" pitchFamily="49" charset="-122"/>
              </a:rPr>
              <a:t>张</a:t>
            </a:r>
            <a:r>
              <a:rPr lang="en-US" altLang="zh-CN" sz="2000" b="1" dirty="0" smtClean="0">
                <a:latin typeface="隶书" pitchFamily="49" charset="-122"/>
              </a:rPr>
              <a:t>CD-ROM</a:t>
            </a:r>
            <a:r>
              <a:rPr lang="zh-CN" altLang="en-US" sz="2000" b="1" dirty="0" smtClean="0">
                <a:latin typeface="隶书" pitchFamily="49" charset="-122"/>
              </a:rPr>
              <a:t>中，而且声音质量好。 </a:t>
            </a:r>
          </a:p>
        </p:txBody>
      </p:sp>
      <p:sp>
        <p:nvSpPr>
          <p:cNvPr id="19460" name="AutoShape 7"/>
          <p:cNvSpPr>
            <a:spLocks noChangeArrowheads="1"/>
          </p:cNvSpPr>
          <p:nvPr/>
        </p:nvSpPr>
        <p:spPr bwMode="auto">
          <a:xfrm>
            <a:off x="611188" y="1412875"/>
            <a:ext cx="8137525" cy="4032250"/>
          </a:xfrm>
          <a:prstGeom prst="roundRect">
            <a:avLst>
              <a:gd name="adj" fmla="val 9935"/>
            </a:avLst>
          </a:prstGeom>
          <a:noFill/>
          <a:ln w="9525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61" name="Oval 8"/>
          <p:cNvSpPr>
            <a:spLocks noChangeArrowheads="1"/>
          </p:cNvSpPr>
          <p:nvPr/>
        </p:nvSpPr>
        <p:spPr bwMode="auto">
          <a:xfrm>
            <a:off x="179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62" name="Oval 9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63" name="Oval 10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64" name="Oval 11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65" name="Oval 12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66" name="Oval 13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67" name="Oval 14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68" name="Oval 15"/>
          <p:cNvSpPr>
            <a:spLocks noChangeArrowheads="1"/>
          </p:cNvSpPr>
          <p:nvPr/>
        </p:nvSpPr>
        <p:spPr bwMode="auto">
          <a:xfrm>
            <a:off x="1692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69" name="Oval 16"/>
          <p:cNvSpPr>
            <a:spLocks noChangeArrowheads="1"/>
          </p:cNvSpPr>
          <p:nvPr/>
        </p:nvSpPr>
        <p:spPr bwMode="auto">
          <a:xfrm>
            <a:off x="19081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0" name="Oval 17"/>
          <p:cNvSpPr>
            <a:spLocks noChangeArrowheads="1"/>
          </p:cNvSpPr>
          <p:nvPr/>
        </p:nvSpPr>
        <p:spPr bwMode="auto">
          <a:xfrm>
            <a:off x="21240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1" name="Oval 18"/>
          <p:cNvSpPr>
            <a:spLocks noChangeArrowheads="1"/>
          </p:cNvSpPr>
          <p:nvPr/>
        </p:nvSpPr>
        <p:spPr bwMode="auto">
          <a:xfrm>
            <a:off x="23399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2" name="Oval 19"/>
          <p:cNvSpPr>
            <a:spLocks noChangeArrowheads="1"/>
          </p:cNvSpPr>
          <p:nvPr/>
        </p:nvSpPr>
        <p:spPr bwMode="auto">
          <a:xfrm>
            <a:off x="25558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3" name="Oval 20"/>
          <p:cNvSpPr>
            <a:spLocks noChangeArrowheads="1"/>
          </p:cNvSpPr>
          <p:nvPr/>
        </p:nvSpPr>
        <p:spPr bwMode="auto">
          <a:xfrm>
            <a:off x="27717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4" name="Oval 21"/>
          <p:cNvSpPr>
            <a:spLocks noChangeArrowheads="1"/>
          </p:cNvSpPr>
          <p:nvPr/>
        </p:nvSpPr>
        <p:spPr bwMode="auto">
          <a:xfrm>
            <a:off x="29876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5" name="Oval 22"/>
          <p:cNvSpPr>
            <a:spLocks noChangeArrowheads="1"/>
          </p:cNvSpPr>
          <p:nvPr/>
        </p:nvSpPr>
        <p:spPr bwMode="auto">
          <a:xfrm>
            <a:off x="32035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6" name="Oval 23"/>
          <p:cNvSpPr>
            <a:spLocks noChangeArrowheads="1"/>
          </p:cNvSpPr>
          <p:nvPr/>
        </p:nvSpPr>
        <p:spPr bwMode="auto">
          <a:xfrm>
            <a:off x="34194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7" name="Oval 24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8" name="Oval 25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79" name="Oval 26"/>
          <p:cNvSpPr>
            <a:spLocks noChangeArrowheads="1"/>
          </p:cNvSpPr>
          <p:nvPr/>
        </p:nvSpPr>
        <p:spPr bwMode="auto">
          <a:xfrm>
            <a:off x="4068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0" name="Oval 27"/>
          <p:cNvSpPr>
            <a:spLocks noChangeArrowheads="1"/>
          </p:cNvSpPr>
          <p:nvPr/>
        </p:nvSpPr>
        <p:spPr bwMode="auto">
          <a:xfrm>
            <a:off x="4284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1" name="Oval 28"/>
          <p:cNvSpPr>
            <a:spLocks noChangeArrowheads="1"/>
          </p:cNvSpPr>
          <p:nvPr/>
        </p:nvSpPr>
        <p:spPr bwMode="auto">
          <a:xfrm>
            <a:off x="45005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2" name="Oval 29"/>
          <p:cNvSpPr>
            <a:spLocks noChangeArrowheads="1"/>
          </p:cNvSpPr>
          <p:nvPr/>
        </p:nvSpPr>
        <p:spPr bwMode="auto">
          <a:xfrm>
            <a:off x="47164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3" name="Oval 30"/>
          <p:cNvSpPr>
            <a:spLocks noChangeArrowheads="1"/>
          </p:cNvSpPr>
          <p:nvPr/>
        </p:nvSpPr>
        <p:spPr bwMode="auto">
          <a:xfrm>
            <a:off x="49323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4" name="Oval 31"/>
          <p:cNvSpPr>
            <a:spLocks noChangeArrowheads="1"/>
          </p:cNvSpPr>
          <p:nvPr/>
        </p:nvSpPr>
        <p:spPr bwMode="auto">
          <a:xfrm>
            <a:off x="51482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5" name="Oval 32"/>
          <p:cNvSpPr>
            <a:spLocks noChangeArrowheads="1"/>
          </p:cNvSpPr>
          <p:nvPr/>
        </p:nvSpPr>
        <p:spPr bwMode="auto">
          <a:xfrm>
            <a:off x="53641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6" name="Oval 33"/>
          <p:cNvSpPr>
            <a:spLocks noChangeArrowheads="1"/>
          </p:cNvSpPr>
          <p:nvPr/>
        </p:nvSpPr>
        <p:spPr bwMode="auto">
          <a:xfrm>
            <a:off x="55800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7" name="Oval 34"/>
          <p:cNvSpPr>
            <a:spLocks noChangeArrowheads="1"/>
          </p:cNvSpPr>
          <p:nvPr/>
        </p:nvSpPr>
        <p:spPr bwMode="auto">
          <a:xfrm>
            <a:off x="5795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8" name="Oval 35"/>
          <p:cNvSpPr>
            <a:spLocks noChangeArrowheads="1"/>
          </p:cNvSpPr>
          <p:nvPr/>
        </p:nvSpPr>
        <p:spPr bwMode="auto">
          <a:xfrm>
            <a:off x="6011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89" name="Oval 36"/>
          <p:cNvSpPr>
            <a:spLocks noChangeArrowheads="1"/>
          </p:cNvSpPr>
          <p:nvPr/>
        </p:nvSpPr>
        <p:spPr bwMode="auto">
          <a:xfrm>
            <a:off x="6227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0" name="Oval 37"/>
          <p:cNvSpPr>
            <a:spLocks noChangeArrowheads="1"/>
          </p:cNvSpPr>
          <p:nvPr/>
        </p:nvSpPr>
        <p:spPr bwMode="auto">
          <a:xfrm>
            <a:off x="6443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1" name="Oval 38"/>
          <p:cNvSpPr>
            <a:spLocks noChangeArrowheads="1"/>
          </p:cNvSpPr>
          <p:nvPr/>
        </p:nvSpPr>
        <p:spPr bwMode="auto">
          <a:xfrm>
            <a:off x="6661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2" name="Oval 39"/>
          <p:cNvSpPr>
            <a:spLocks noChangeArrowheads="1"/>
          </p:cNvSpPr>
          <p:nvPr/>
        </p:nvSpPr>
        <p:spPr bwMode="auto">
          <a:xfrm>
            <a:off x="68770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3" name="Oval 40"/>
          <p:cNvSpPr>
            <a:spLocks noChangeArrowheads="1"/>
          </p:cNvSpPr>
          <p:nvPr/>
        </p:nvSpPr>
        <p:spPr bwMode="auto">
          <a:xfrm>
            <a:off x="70929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4" name="Oval 41"/>
          <p:cNvSpPr>
            <a:spLocks noChangeArrowheads="1"/>
          </p:cNvSpPr>
          <p:nvPr/>
        </p:nvSpPr>
        <p:spPr bwMode="auto">
          <a:xfrm>
            <a:off x="73088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5" name="Oval 42"/>
          <p:cNvSpPr>
            <a:spLocks noChangeArrowheads="1"/>
          </p:cNvSpPr>
          <p:nvPr/>
        </p:nvSpPr>
        <p:spPr bwMode="auto">
          <a:xfrm>
            <a:off x="75247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6" name="Oval 43"/>
          <p:cNvSpPr>
            <a:spLocks noChangeArrowheads="1"/>
          </p:cNvSpPr>
          <p:nvPr/>
        </p:nvSpPr>
        <p:spPr bwMode="auto">
          <a:xfrm>
            <a:off x="77422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7" name="Oval 44"/>
          <p:cNvSpPr>
            <a:spLocks noChangeArrowheads="1"/>
          </p:cNvSpPr>
          <p:nvPr/>
        </p:nvSpPr>
        <p:spPr bwMode="auto">
          <a:xfrm>
            <a:off x="79581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8" name="Oval 45"/>
          <p:cNvSpPr>
            <a:spLocks noChangeArrowheads="1"/>
          </p:cNvSpPr>
          <p:nvPr/>
        </p:nvSpPr>
        <p:spPr bwMode="auto">
          <a:xfrm>
            <a:off x="81740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499" name="Oval 46"/>
          <p:cNvSpPr>
            <a:spLocks noChangeArrowheads="1"/>
          </p:cNvSpPr>
          <p:nvPr/>
        </p:nvSpPr>
        <p:spPr bwMode="auto">
          <a:xfrm>
            <a:off x="83899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0" name="Oval 47"/>
          <p:cNvSpPr>
            <a:spLocks noChangeArrowheads="1"/>
          </p:cNvSpPr>
          <p:nvPr/>
        </p:nvSpPr>
        <p:spPr bwMode="auto">
          <a:xfrm>
            <a:off x="86042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1" name="Oval 48"/>
          <p:cNvSpPr>
            <a:spLocks noChangeArrowheads="1"/>
          </p:cNvSpPr>
          <p:nvPr/>
        </p:nvSpPr>
        <p:spPr bwMode="auto">
          <a:xfrm>
            <a:off x="8820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2" name="Oval 49"/>
          <p:cNvSpPr>
            <a:spLocks noChangeArrowheads="1"/>
          </p:cNvSpPr>
          <p:nvPr/>
        </p:nvSpPr>
        <p:spPr bwMode="auto">
          <a:xfrm>
            <a:off x="609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3" name="Oval 50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4" name="Oval 51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5" name="Oval 52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6" name="Oval 53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7" name="Oval 54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8" name="Oval 55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09" name="Oval 56"/>
          <p:cNvSpPr>
            <a:spLocks noChangeArrowheads="1"/>
          </p:cNvSpPr>
          <p:nvPr/>
        </p:nvSpPr>
        <p:spPr bwMode="auto">
          <a:xfrm>
            <a:off x="21224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0" name="Oval 57"/>
          <p:cNvSpPr>
            <a:spLocks noChangeArrowheads="1"/>
          </p:cNvSpPr>
          <p:nvPr/>
        </p:nvSpPr>
        <p:spPr bwMode="auto">
          <a:xfrm>
            <a:off x="23383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1" name="Oval 58"/>
          <p:cNvSpPr>
            <a:spLocks noChangeArrowheads="1"/>
          </p:cNvSpPr>
          <p:nvPr/>
        </p:nvSpPr>
        <p:spPr bwMode="auto">
          <a:xfrm>
            <a:off x="25542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2" name="Oval 59"/>
          <p:cNvSpPr>
            <a:spLocks noChangeArrowheads="1"/>
          </p:cNvSpPr>
          <p:nvPr/>
        </p:nvSpPr>
        <p:spPr bwMode="auto">
          <a:xfrm>
            <a:off x="2770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3" name="Oval 60"/>
          <p:cNvSpPr>
            <a:spLocks noChangeArrowheads="1"/>
          </p:cNvSpPr>
          <p:nvPr/>
        </p:nvSpPr>
        <p:spPr bwMode="auto">
          <a:xfrm>
            <a:off x="2986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4" name="Oval 61"/>
          <p:cNvSpPr>
            <a:spLocks noChangeArrowheads="1"/>
          </p:cNvSpPr>
          <p:nvPr/>
        </p:nvSpPr>
        <p:spPr bwMode="auto">
          <a:xfrm>
            <a:off x="3201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5" name="Oval 62"/>
          <p:cNvSpPr>
            <a:spLocks noChangeArrowheads="1"/>
          </p:cNvSpPr>
          <p:nvPr/>
        </p:nvSpPr>
        <p:spPr bwMode="auto">
          <a:xfrm>
            <a:off x="3417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6" name="Oval 63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7" name="Oval 64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8" name="Oval 65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19" name="Oval 66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0" name="Oval 67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1" name="Oval 68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2" name="Oval 69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3" name="Oval 70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4" name="Oval 71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5" name="Oval 72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6" name="Oval 73"/>
          <p:cNvSpPr>
            <a:spLocks noChangeArrowheads="1"/>
          </p:cNvSpPr>
          <p:nvPr/>
        </p:nvSpPr>
        <p:spPr bwMode="auto">
          <a:xfrm>
            <a:off x="19050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7" name="Oval 74"/>
          <p:cNvSpPr>
            <a:spLocks noChangeArrowheads="1"/>
          </p:cNvSpPr>
          <p:nvPr/>
        </p:nvSpPr>
        <p:spPr bwMode="auto">
          <a:xfrm>
            <a:off x="21209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8" name="Oval 75"/>
          <p:cNvSpPr>
            <a:spLocks noChangeArrowheads="1"/>
          </p:cNvSpPr>
          <p:nvPr/>
        </p:nvSpPr>
        <p:spPr bwMode="auto">
          <a:xfrm>
            <a:off x="23368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29" name="Oval 76"/>
          <p:cNvSpPr>
            <a:spLocks noChangeArrowheads="1"/>
          </p:cNvSpPr>
          <p:nvPr/>
        </p:nvSpPr>
        <p:spPr bwMode="auto">
          <a:xfrm>
            <a:off x="25527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30" name="Oval 77"/>
          <p:cNvSpPr>
            <a:spLocks noChangeArrowheads="1"/>
          </p:cNvSpPr>
          <p:nvPr/>
        </p:nvSpPr>
        <p:spPr bwMode="auto">
          <a:xfrm>
            <a:off x="2768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31" name="Oval 78"/>
          <p:cNvSpPr>
            <a:spLocks noChangeArrowheads="1"/>
          </p:cNvSpPr>
          <p:nvPr/>
        </p:nvSpPr>
        <p:spPr bwMode="auto">
          <a:xfrm>
            <a:off x="2984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32" name="Oval 79"/>
          <p:cNvSpPr>
            <a:spLocks noChangeArrowheads="1"/>
          </p:cNvSpPr>
          <p:nvPr/>
        </p:nvSpPr>
        <p:spPr bwMode="auto">
          <a:xfrm>
            <a:off x="3200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533" name="Oval 80"/>
          <p:cNvSpPr>
            <a:spLocks noChangeArrowheads="1"/>
          </p:cNvSpPr>
          <p:nvPr/>
        </p:nvSpPr>
        <p:spPr bwMode="auto">
          <a:xfrm>
            <a:off x="3416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7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7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77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1331913" y="836613"/>
            <a:ext cx="6696075" cy="649287"/>
          </a:xfrm>
        </p:spPr>
        <p:txBody>
          <a:bodyPr/>
          <a:lstStyle/>
          <a:p>
            <a:pPr eaLnBrk="1" hangingPunct="1"/>
            <a:r>
              <a:rPr lang="en-US" altLang="zh-CN" sz="2800" b="1" smtClean="0"/>
              <a:t>  RA</a:t>
            </a:r>
            <a:r>
              <a:rPr lang="zh-CN" altLang="en-US" sz="2800" b="1" smtClean="0"/>
              <a:t>文件</a:t>
            </a:r>
            <a:r>
              <a:rPr lang="zh-CN" altLang="en-US" smtClean="0"/>
              <a:t> </a:t>
            </a:r>
          </a:p>
        </p:txBody>
      </p:sp>
      <p:sp>
        <p:nvSpPr>
          <p:cNvPr id="1187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66788" y="1816100"/>
            <a:ext cx="7210425" cy="2511425"/>
          </a:xfrm>
        </p:spPr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altLang="zh-CN" sz="2000" b="1" smtClean="0">
                <a:latin typeface="宋体" pitchFamily="2" charset="-122"/>
              </a:rPr>
              <a:t>Real Audio</a:t>
            </a:r>
            <a:r>
              <a:rPr lang="zh-CN" altLang="en-US" sz="2000" b="1" smtClean="0">
                <a:latin typeface="宋体" pitchFamily="2" charset="-122"/>
              </a:rPr>
              <a:t>是</a:t>
            </a:r>
            <a:r>
              <a:rPr lang="en-US" altLang="zh-CN" sz="2000" b="1" smtClean="0">
                <a:latin typeface="宋体" pitchFamily="2" charset="-122"/>
              </a:rPr>
              <a:t>Real networks</a:t>
            </a:r>
            <a:r>
              <a:rPr lang="zh-CN" altLang="en-US" sz="2000" b="1" smtClean="0">
                <a:latin typeface="宋体" pitchFamily="2" charset="-122"/>
              </a:rPr>
              <a:t>推出的一种音乐压缩格式，它的压缩比可达到</a:t>
            </a:r>
            <a:r>
              <a:rPr lang="en-US" altLang="zh-CN" sz="2000" b="1" smtClean="0">
                <a:latin typeface="宋体" pitchFamily="2" charset="-122"/>
              </a:rPr>
              <a:t>96:1</a:t>
            </a:r>
            <a:r>
              <a:rPr lang="zh-CN" altLang="en-US" sz="2000" b="1" smtClean="0">
                <a:latin typeface="宋体" pitchFamily="2" charset="-122"/>
              </a:rPr>
              <a:t>，因此在网上比较流行。</a:t>
            </a:r>
          </a:p>
          <a:p>
            <a:pPr eaLnBrk="1" hangingPunct="1">
              <a:buFontTx/>
              <a:buNone/>
            </a:pPr>
            <a:endParaRPr lang="zh-CN" altLang="en-US" sz="2000" b="1" smtClean="0">
              <a:latin typeface="宋体" pitchFamily="2" charset="-122"/>
            </a:endParaRPr>
          </a:p>
          <a:p>
            <a:pPr eaLnBrk="1" hangingPunct="1">
              <a:lnSpc>
                <a:spcPct val="120000"/>
              </a:lnSpc>
            </a:pPr>
            <a:r>
              <a:rPr lang="zh-CN" altLang="en-US" sz="2000" b="1" smtClean="0">
                <a:latin typeface="宋体" pitchFamily="2" charset="-122"/>
              </a:rPr>
              <a:t>经过压缩的音乐文件可以在通过速率为</a:t>
            </a:r>
            <a:r>
              <a:rPr lang="en-US" altLang="zh-CN" sz="2000" b="1" smtClean="0">
                <a:latin typeface="宋体" pitchFamily="2" charset="-122"/>
              </a:rPr>
              <a:t>14.4kb/s</a:t>
            </a:r>
            <a:r>
              <a:rPr lang="zh-CN" altLang="en-US" sz="2000" b="1" smtClean="0">
                <a:latin typeface="宋体" pitchFamily="2" charset="-122"/>
              </a:rPr>
              <a:t>的</a:t>
            </a:r>
            <a:r>
              <a:rPr lang="en-US" altLang="zh-CN" sz="2000" b="1" smtClean="0">
                <a:latin typeface="宋体" pitchFamily="2" charset="-122"/>
              </a:rPr>
              <a:t>MODEM</a:t>
            </a:r>
            <a:r>
              <a:rPr lang="zh-CN" altLang="en-US" sz="2000" b="1" smtClean="0">
                <a:latin typeface="宋体" pitchFamily="2" charset="-122"/>
              </a:rPr>
              <a:t>上网的计算机中流畅回放。其最大特点是可以采用流媒体的方式实现网上实时播放，即边下载边播放。</a:t>
            </a:r>
            <a:r>
              <a:rPr lang="zh-CN" altLang="en-US" sz="2000" b="1" smtClean="0"/>
              <a:t> </a:t>
            </a:r>
          </a:p>
        </p:txBody>
      </p:sp>
      <p:sp>
        <p:nvSpPr>
          <p:cNvPr id="20484" name="AutoShape 7"/>
          <p:cNvSpPr>
            <a:spLocks noChangeArrowheads="1"/>
          </p:cNvSpPr>
          <p:nvPr/>
        </p:nvSpPr>
        <p:spPr bwMode="auto">
          <a:xfrm>
            <a:off x="827088" y="1628775"/>
            <a:ext cx="7632700" cy="2736850"/>
          </a:xfrm>
          <a:prstGeom prst="roundRect">
            <a:avLst>
              <a:gd name="adj" fmla="val 9935"/>
            </a:avLst>
          </a:prstGeom>
          <a:noFill/>
          <a:ln w="9525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85" name="Oval 8"/>
          <p:cNvSpPr>
            <a:spLocks noChangeArrowheads="1"/>
          </p:cNvSpPr>
          <p:nvPr/>
        </p:nvSpPr>
        <p:spPr bwMode="auto">
          <a:xfrm>
            <a:off x="179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86" name="Oval 9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87" name="Oval 10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88" name="Oval 11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89" name="Oval 12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0" name="Oval 13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1" name="Oval 14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2" name="Oval 15"/>
          <p:cNvSpPr>
            <a:spLocks noChangeArrowheads="1"/>
          </p:cNvSpPr>
          <p:nvPr/>
        </p:nvSpPr>
        <p:spPr bwMode="auto">
          <a:xfrm>
            <a:off x="1692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3" name="Oval 16"/>
          <p:cNvSpPr>
            <a:spLocks noChangeArrowheads="1"/>
          </p:cNvSpPr>
          <p:nvPr/>
        </p:nvSpPr>
        <p:spPr bwMode="auto">
          <a:xfrm>
            <a:off x="19081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4" name="Oval 17"/>
          <p:cNvSpPr>
            <a:spLocks noChangeArrowheads="1"/>
          </p:cNvSpPr>
          <p:nvPr/>
        </p:nvSpPr>
        <p:spPr bwMode="auto">
          <a:xfrm>
            <a:off x="21240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5" name="Oval 18"/>
          <p:cNvSpPr>
            <a:spLocks noChangeArrowheads="1"/>
          </p:cNvSpPr>
          <p:nvPr/>
        </p:nvSpPr>
        <p:spPr bwMode="auto">
          <a:xfrm>
            <a:off x="23399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6" name="Oval 19"/>
          <p:cNvSpPr>
            <a:spLocks noChangeArrowheads="1"/>
          </p:cNvSpPr>
          <p:nvPr/>
        </p:nvSpPr>
        <p:spPr bwMode="auto">
          <a:xfrm>
            <a:off x="25558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7" name="Oval 20"/>
          <p:cNvSpPr>
            <a:spLocks noChangeArrowheads="1"/>
          </p:cNvSpPr>
          <p:nvPr/>
        </p:nvSpPr>
        <p:spPr bwMode="auto">
          <a:xfrm>
            <a:off x="27717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8" name="Oval 21"/>
          <p:cNvSpPr>
            <a:spLocks noChangeArrowheads="1"/>
          </p:cNvSpPr>
          <p:nvPr/>
        </p:nvSpPr>
        <p:spPr bwMode="auto">
          <a:xfrm>
            <a:off x="29876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499" name="Oval 22"/>
          <p:cNvSpPr>
            <a:spLocks noChangeArrowheads="1"/>
          </p:cNvSpPr>
          <p:nvPr/>
        </p:nvSpPr>
        <p:spPr bwMode="auto">
          <a:xfrm>
            <a:off x="32035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0" name="Oval 23"/>
          <p:cNvSpPr>
            <a:spLocks noChangeArrowheads="1"/>
          </p:cNvSpPr>
          <p:nvPr/>
        </p:nvSpPr>
        <p:spPr bwMode="auto">
          <a:xfrm>
            <a:off x="34194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1" name="Oval 24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2" name="Oval 25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3" name="Oval 26"/>
          <p:cNvSpPr>
            <a:spLocks noChangeArrowheads="1"/>
          </p:cNvSpPr>
          <p:nvPr/>
        </p:nvSpPr>
        <p:spPr bwMode="auto">
          <a:xfrm>
            <a:off x="4068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4" name="Oval 27"/>
          <p:cNvSpPr>
            <a:spLocks noChangeArrowheads="1"/>
          </p:cNvSpPr>
          <p:nvPr/>
        </p:nvSpPr>
        <p:spPr bwMode="auto">
          <a:xfrm>
            <a:off x="4284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5" name="Oval 28"/>
          <p:cNvSpPr>
            <a:spLocks noChangeArrowheads="1"/>
          </p:cNvSpPr>
          <p:nvPr/>
        </p:nvSpPr>
        <p:spPr bwMode="auto">
          <a:xfrm>
            <a:off x="45005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6" name="Oval 29"/>
          <p:cNvSpPr>
            <a:spLocks noChangeArrowheads="1"/>
          </p:cNvSpPr>
          <p:nvPr/>
        </p:nvSpPr>
        <p:spPr bwMode="auto">
          <a:xfrm>
            <a:off x="47164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7" name="Oval 30"/>
          <p:cNvSpPr>
            <a:spLocks noChangeArrowheads="1"/>
          </p:cNvSpPr>
          <p:nvPr/>
        </p:nvSpPr>
        <p:spPr bwMode="auto">
          <a:xfrm>
            <a:off x="49323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8" name="Oval 31"/>
          <p:cNvSpPr>
            <a:spLocks noChangeArrowheads="1"/>
          </p:cNvSpPr>
          <p:nvPr/>
        </p:nvSpPr>
        <p:spPr bwMode="auto">
          <a:xfrm>
            <a:off x="51482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09" name="Oval 32"/>
          <p:cNvSpPr>
            <a:spLocks noChangeArrowheads="1"/>
          </p:cNvSpPr>
          <p:nvPr/>
        </p:nvSpPr>
        <p:spPr bwMode="auto">
          <a:xfrm>
            <a:off x="53641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0" name="Oval 33"/>
          <p:cNvSpPr>
            <a:spLocks noChangeArrowheads="1"/>
          </p:cNvSpPr>
          <p:nvPr/>
        </p:nvSpPr>
        <p:spPr bwMode="auto">
          <a:xfrm>
            <a:off x="55800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1" name="Oval 34"/>
          <p:cNvSpPr>
            <a:spLocks noChangeArrowheads="1"/>
          </p:cNvSpPr>
          <p:nvPr/>
        </p:nvSpPr>
        <p:spPr bwMode="auto">
          <a:xfrm>
            <a:off x="5795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2" name="Oval 35"/>
          <p:cNvSpPr>
            <a:spLocks noChangeArrowheads="1"/>
          </p:cNvSpPr>
          <p:nvPr/>
        </p:nvSpPr>
        <p:spPr bwMode="auto">
          <a:xfrm>
            <a:off x="6011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3" name="Oval 36"/>
          <p:cNvSpPr>
            <a:spLocks noChangeArrowheads="1"/>
          </p:cNvSpPr>
          <p:nvPr/>
        </p:nvSpPr>
        <p:spPr bwMode="auto">
          <a:xfrm>
            <a:off x="6227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4" name="Oval 37"/>
          <p:cNvSpPr>
            <a:spLocks noChangeArrowheads="1"/>
          </p:cNvSpPr>
          <p:nvPr/>
        </p:nvSpPr>
        <p:spPr bwMode="auto">
          <a:xfrm>
            <a:off x="6443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5" name="Oval 38"/>
          <p:cNvSpPr>
            <a:spLocks noChangeArrowheads="1"/>
          </p:cNvSpPr>
          <p:nvPr/>
        </p:nvSpPr>
        <p:spPr bwMode="auto">
          <a:xfrm>
            <a:off x="6661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6" name="Oval 39"/>
          <p:cNvSpPr>
            <a:spLocks noChangeArrowheads="1"/>
          </p:cNvSpPr>
          <p:nvPr/>
        </p:nvSpPr>
        <p:spPr bwMode="auto">
          <a:xfrm>
            <a:off x="68770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7" name="Oval 40"/>
          <p:cNvSpPr>
            <a:spLocks noChangeArrowheads="1"/>
          </p:cNvSpPr>
          <p:nvPr/>
        </p:nvSpPr>
        <p:spPr bwMode="auto">
          <a:xfrm>
            <a:off x="70929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8" name="Oval 41"/>
          <p:cNvSpPr>
            <a:spLocks noChangeArrowheads="1"/>
          </p:cNvSpPr>
          <p:nvPr/>
        </p:nvSpPr>
        <p:spPr bwMode="auto">
          <a:xfrm>
            <a:off x="73088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19" name="Oval 42"/>
          <p:cNvSpPr>
            <a:spLocks noChangeArrowheads="1"/>
          </p:cNvSpPr>
          <p:nvPr/>
        </p:nvSpPr>
        <p:spPr bwMode="auto">
          <a:xfrm>
            <a:off x="75247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0" name="Oval 43"/>
          <p:cNvSpPr>
            <a:spLocks noChangeArrowheads="1"/>
          </p:cNvSpPr>
          <p:nvPr/>
        </p:nvSpPr>
        <p:spPr bwMode="auto">
          <a:xfrm>
            <a:off x="77422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1" name="Oval 44"/>
          <p:cNvSpPr>
            <a:spLocks noChangeArrowheads="1"/>
          </p:cNvSpPr>
          <p:nvPr/>
        </p:nvSpPr>
        <p:spPr bwMode="auto">
          <a:xfrm>
            <a:off x="79581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2" name="Oval 45"/>
          <p:cNvSpPr>
            <a:spLocks noChangeArrowheads="1"/>
          </p:cNvSpPr>
          <p:nvPr/>
        </p:nvSpPr>
        <p:spPr bwMode="auto">
          <a:xfrm>
            <a:off x="81740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3" name="Oval 46"/>
          <p:cNvSpPr>
            <a:spLocks noChangeArrowheads="1"/>
          </p:cNvSpPr>
          <p:nvPr/>
        </p:nvSpPr>
        <p:spPr bwMode="auto">
          <a:xfrm>
            <a:off x="83899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4" name="Oval 47"/>
          <p:cNvSpPr>
            <a:spLocks noChangeArrowheads="1"/>
          </p:cNvSpPr>
          <p:nvPr/>
        </p:nvSpPr>
        <p:spPr bwMode="auto">
          <a:xfrm>
            <a:off x="86042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5" name="Oval 48"/>
          <p:cNvSpPr>
            <a:spLocks noChangeArrowheads="1"/>
          </p:cNvSpPr>
          <p:nvPr/>
        </p:nvSpPr>
        <p:spPr bwMode="auto">
          <a:xfrm>
            <a:off x="8820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6" name="Oval 49"/>
          <p:cNvSpPr>
            <a:spLocks noChangeArrowheads="1"/>
          </p:cNvSpPr>
          <p:nvPr/>
        </p:nvSpPr>
        <p:spPr bwMode="auto">
          <a:xfrm>
            <a:off x="609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7" name="Oval 50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8" name="Oval 51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29" name="Oval 52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0" name="Oval 53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1" name="Oval 54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2" name="Oval 55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3" name="Oval 56"/>
          <p:cNvSpPr>
            <a:spLocks noChangeArrowheads="1"/>
          </p:cNvSpPr>
          <p:nvPr/>
        </p:nvSpPr>
        <p:spPr bwMode="auto">
          <a:xfrm>
            <a:off x="21224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4" name="Oval 57"/>
          <p:cNvSpPr>
            <a:spLocks noChangeArrowheads="1"/>
          </p:cNvSpPr>
          <p:nvPr/>
        </p:nvSpPr>
        <p:spPr bwMode="auto">
          <a:xfrm>
            <a:off x="23383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5" name="Oval 58"/>
          <p:cNvSpPr>
            <a:spLocks noChangeArrowheads="1"/>
          </p:cNvSpPr>
          <p:nvPr/>
        </p:nvSpPr>
        <p:spPr bwMode="auto">
          <a:xfrm>
            <a:off x="25542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6" name="Oval 59"/>
          <p:cNvSpPr>
            <a:spLocks noChangeArrowheads="1"/>
          </p:cNvSpPr>
          <p:nvPr/>
        </p:nvSpPr>
        <p:spPr bwMode="auto">
          <a:xfrm>
            <a:off x="2770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7" name="Oval 60"/>
          <p:cNvSpPr>
            <a:spLocks noChangeArrowheads="1"/>
          </p:cNvSpPr>
          <p:nvPr/>
        </p:nvSpPr>
        <p:spPr bwMode="auto">
          <a:xfrm>
            <a:off x="2986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8" name="Oval 61"/>
          <p:cNvSpPr>
            <a:spLocks noChangeArrowheads="1"/>
          </p:cNvSpPr>
          <p:nvPr/>
        </p:nvSpPr>
        <p:spPr bwMode="auto">
          <a:xfrm>
            <a:off x="3201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39" name="Oval 62"/>
          <p:cNvSpPr>
            <a:spLocks noChangeArrowheads="1"/>
          </p:cNvSpPr>
          <p:nvPr/>
        </p:nvSpPr>
        <p:spPr bwMode="auto">
          <a:xfrm>
            <a:off x="3417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0" name="Oval 63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1" name="Oval 64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2" name="Oval 65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3" name="Oval 66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4" name="Oval 67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5" name="Oval 68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6" name="Oval 69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7" name="Oval 70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8" name="Oval 71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49" name="Oval 72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0" name="Oval 73"/>
          <p:cNvSpPr>
            <a:spLocks noChangeArrowheads="1"/>
          </p:cNvSpPr>
          <p:nvPr/>
        </p:nvSpPr>
        <p:spPr bwMode="auto">
          <a:xfrm>
            <a:off x="19050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1" name="Oval 74"/>
          <p:cNvSpPr>
            <a:spLocks noChangeArrowheads="1"/>
          </p:cNvSpPr>
          <p:nvPr/>
        </p:nvSpPr>
        <p:spPr bwMode="auto">
          <a:xfrm>
            <a:off x="21209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2" name="Oval 75"/>
          <p:cNvSpPr>
            <a:spLocks noChangeArrowheads="1"/>
          </p:cNvSpPr>
          <p:nvPr/>
        </p:nvSpPr>
        <p:spPr bwMode="auto">
          <a:xfrm>
            <a:off x="23368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3" name="Oval 76"/>
          <p:cNvSpPr>
            <a:spLocks noChangeArrowheads="1"/>
          </p:cNvSpPr>
          <p:nvPr/>
        </p:nvSpPr>
        <p:spPr bwMode="auto">
          <a:xfrm>
            <a:off x="25527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4" name="Oval 77"/>
          <p:cNvSpPr>
            <a:spLocks noChangeArrowheads="1"/>
          </p:cNvSpPr>
          <p:nvPr/>
        </p:nvSpPr>
        <p:spPr bwMode="auto">
          <a:xfrm>
            <a:off x="2768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5" name="Oval 78"/>
          <p:cNvSpPr>
            <a:spLocks noChangeArrowheads="1"/>
          </p:cNvSpPr>
          <p:nvPr/>
        </p:nvSpPr>
        <p:spPr bwMode="auto">
          <a:xfrm>
            <a:off x="2984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6" name="Oval 79"/>
          <p:cNvSpPr>
            <a:spLocks noChangeArrowheads="1"/>
          </p:cNvSpPr>
          <p:nvPr/>
        </p:nvSpPr>
        <p:spPr bwMode="auto">
          <a:xfrm>
            <a:off x="3200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7" name="Oval 80"/>
          <p:cNvSpPr>
            <a:spLocks noChangeArrowheads="1"/>
          </p:cNvSpPr>
          <p:nvPr/>
        </p:nvSpPr>
        <p:spPr bwMode="auto">
          <a:xfrm>
            <a:off x="3416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8" name="Oval 81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59" name="Oval 82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60" name="Oval 83"/>
          <p:cNvSpPr>
            <a:spLocks noChangeArrowheads="1"/>
          </p:cNvSpPr>
          <p:nvPr/>
        </p:nvSpPr>
        <p:spPr bwMode="auto">
          <a:xfrm>
            <a:off x="40671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61" name="Oval 84"/>
          <p:cNvSpPr>
            <a:spLocks noChangeArrowheads="1"/>
          </p:cNvSpPr>
          <p:nvPr/>
        </p:nvSpPr>
        <p:spPr bwMode="auto">
          <a:xfrm>
            <a:off x="36337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62" name="Oval 85"/>
          <p:cNvSpPr>
            <a:spLocks noChangeArrowheads="1"/>
          </p:cNvSpPr>
          <p:nvPr/>
        </p:nvSpPr>
        <p:spPr bwMode="auto">
          <a:xfrm>
            <a:off x="38496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63" name="Oval 86"/>
          <p:cNvSpPr>
            <a:spLocks noChangeArrowheads="1"/>
          </p:cNvSpPr>
          <p:nvPr/>
        </p:nvSpPr>
        <p:spPr bwMode="auto">
          <a:xfrm>
            <a:off x="36322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564" name="Oval 87"/>
          <p:cNvSpPr>
            <a:spLocks noChangeArrowheads="1"/>
          </p:cNvSpPr>
          <p:nvPr/>
        </p:nvSpPr>
        <p:spPr bwMode="auto">
          <a:xfrm>
            <a:off x="38481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8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42988" y="1268413"/>
            <a:ext cx="7129462" cy="3024187"/>
          </a:xfrm>
        </p:spPr>
        <p:txBody>
          <a:bodyPr/>
          <a:lstStyle/>
          <a:p>
            <a:pPr eaLnBrk="1" hangingPunct="1"/>
            <a:r>
              <a:rPr lang="zh-CN" altLang="en-US" sz="2000" b="1" smtClean="0">
                <a:latin typeface="黑体" pitchFamily="49" charset="-122"/>
              </a:rPr>
              <a:t>用乐谱指令代替声音数据 </a:t>
            </a:r>
          </a:p>
          <a:p>
            <a:pPr eaLnBrk="1" hangingPunct="1"/>
            <a:r>
              <a:rPr lang="zh-CN" altLang="en-US" sz="2000" b="1" smtClean="0">
                <a:latin typeface="黑体" pitchFamily="49" charset="-122"/>
              </a:rPr>
              <a:t>有效记录和重现各种乐器声音 </a:t>
            </a:r>
          </a:p>
          <a:p>
            <a:pPr lvl="1" eaLnBrk="1" hangingPunct="1"/>
            <a:r>
              <a:rPr lang="en-US" altLang="zh-CN" sz="2000" b="1" smtClean="0">
                <a:latin typeface="黑体" pitchFamily="49" charset="-122"/>
              </a:rPr>
              <a:t>MIDI</a:t>
            </a:r>
            <a:r>
              <a:rPr lang="zh-CN" altLang="en-US" sz="2000" b="1" smtClean="0">
                <a:latin typeface="黑体" pitchFamily="49" charset="-122"/>
              </a:rPr>
              <a:t>声音仅适于重现打击乐或一些电子乐器的声音 </a:t>
            </a:r>
          </a:p>
          <a:p>
            <a:pPr eaLnBrk="1" hangingPunct="1"/>
            <a:r>
              <a:rPr lang="zh-CN" altLang="en-US" sz="2000" b="1" smtClean="0">
                <a:latin typeface="黑体" pitchFamily="49" charset="-122"/>
              </a:rPr>
              <a:t>占用存储空间极小 </a:t>
            </a:r>
          </a:p>
          <a:p>
            <a:pPr lvl="1" eaLnBrk="1" hangingPunct="1"/>
            <a:r>
              <a:rPr lang="zh-CN" altLang="en-US" sz="2000" b="1" smtClean="0">
                <a:latin typeface="黑体" pitchFamily="49" charset="-122"/>
              </a:rPr>
              <a:t>例如一个</a:t>
            </a:r>
            <a:r>
              <a:rPr lang="en-US" altLang="zh-CN" sz="2000" b="1" smtClean="0">
                <a:latin typeface="黑体" pitchFamily="49" charset="-122"/>
              </a:rPr>
              <a:t>8</a:t>
            </a:r>
            <a:r>
              <a:rPr lang="zh-CN" altLang="en-US" sz="2000" b="1" smtClean="0">
                <a:latin typeface="黑体" pitchFamily="49" charset="-122"/>
              </a:rPr>
              <a:t>位、</a:t>
            </a:r>
            <a:r>
              <a:rPr lang="en-US" altLang="zh-CN" sz="2000" b="1" smtClean="0">
                <a:latin typeface="黑体" pitchFamily="49" charset="-122"/>
              </a:rPr>
              <a:t>22.05kHz</a:t>
            </a:r>
            <a:r>
              <a:rPr lang="zh-CN" altLang="en-US" sz="2000" b="1" smtClean="0">
                <a:latin typeface="黑体" pitchFamily="49" charset="-122"/>
              </a:rPr>
              <a:t>的波形音频文件持续</a:t>
            </a:r>
            <a:r>
              <a:rPr lang="en-US" altLang="zh-CN" sz="2000" b="1" smtClean="0">
                <a:latin typeface="黑体" pitchFamily="49" charset="-122"/>
              </a:rPr>
              <a:t>2s</a:t>
            </a:r>
            <a:r>
              <a:rPr lang="zh-CN" altLang="en-US" sz="2000" b="1" smtClean="0">
                <a:latin typeface="黑体" pitchFamily="49" charset="-122"/>
              </a:rPr>
              <a:t>就需超过</a:t>
            </a:r>
            <a:r>
              <a:rPr lang="en-US" altLang="zh-CN" sz="2000" b="1" smtClean="0">
                <a:latin typeface="黑体" pitchFamily="49" charset="-122"/>
              </a:rPr>
              <a:t>40KB</a:t>
            </a:r>
            <a:r>
              <a:rPr lang="zh-CN" altLang="en-US" sz="2000" b="1" smtClean="0">
                <a:latin typeface="黑体" pitchFamily="49" charset="-122"/>
              </a:rPr>
              <a:t>的容量，而一个</a:t>
            </a:r>
            <a:r>
              <a:rPr lang="en-US" altLang="zh-CN" sz="2000" b="1" smtClean="0">
                <a:latin typeface="黑体" pitchFamily="49" charset="-122"/>
              </a:rPr>
              <a:t>MIDI</a:t>
            </a:r>
            <a:r>
              <a:rPr lang="zh-CN" altLang="en-US" sz="2000" b="1" smtClean="0">
                <a:latin typeface="黑体" pitchFamily="49" charset="-122"/>
              </a:rPr>
              <a:t>文件播放</a:t>
            </a:r>
            <a:r>
              <a:rPr lang="en-US" altLang="zh-CN" sz="2000" b="1" smtClean="0">
                <a:latin typeface="黑体" pitchFamily="49" charset="-122"/>
              </a:rPr>
              <a:t>2</a:t>
            </a:r>
            <a:r>
              <a:rPr lang="zh-CN" altLang="en-US" sz="2000" b="1" smtClean="0">
                <a:latin typeface="黑体" pitchFamily="49" charset="-122"/>
              </a:rPr>
              <a:t>分钟所需的空间不超过</a:t>
            </a:r>
            <a:r>
              <a:rPr lang="en-US" altLang="zh-CN" sz="2000" b="1" smtClean="0">
                <a:latin typeface="黑体" pitchFamily="49" charset="-122"/>
              </a:rPr>
              <a:t>8KB</a:t>
            </a:r>
            <a:r>
              <a:rPr lang="zh-CN" altLang="en-US" sz="2000" b="1" smtClean="0">
                <a:latin typeface="黑体" pitchFamily="49" charset="-122"/>
              </a:rPr>
              <a:t>。 </a:t>
            </a:r>
          </a:p>
          <a:p>
            <a:pPr eaLnBrk="1" hangingPunct="1"/>
            <a:r>
              <a:rPr lang="zh-CN" altLang="en-US" sz="2000" b="1" smtClean="0">
                <a:latin typeface="黑体" pitchFamily="49" charset="-122"/>
              </a:rPr>
              <a:t>适合乐曲创作和远距离传输</a:t>
            </a:r>
          </a:p>
        </p:txBody>
      </p:sp>
      <p:sp>
        <p:nvSpPr>
          <p:cNvPr id="21507" name="Rectangle 4"/>
          <p:cNvSpPr>
            <a:spLocks noChangeArrowheads="1"/>
          </p:cNvSpPr>
          <p:nvPr/>
        </p:nvSpPr>
        <p:spPr bwMode="auto">
          <a:xfrm>
            <a:off x="4572000" y="260350"/>
            <a:ext cx="2016125" cy="396875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30000"/>
              </a:spcBef>
              <a:buFontTx/>
              <a:buNone/>
            </a:pPr>
            <a:r>
              <a:rPr lang="en-US" altLang="zh-CN" sz="2000" b="1">
                <a:solidFill>
                  <a:schemeClr val="bg1"/>
                </a:solidFill>
              </a:rPr>
              <a:t>MIDI</a:t>
            </a:r>
            <a:r>
              <a:rPr lang="zh-CN" altLang="en-US" sz="2000" b="1">
                <a:solidFill>
                  <a:schemeClr val="bg1"/>
                </a:solidFill>
              </a:rPr>
              <a:t>格式文件</a:t>
            </a:r>
          </a:p>
        </p:txBody>
      </p:sp>
      <p:sp>
        <p:nvSpPr>
          <p:cNvPr id="21508" name="AutoShape 6"/>
          <p:cNvSpPr>
            <a:spLocks noChangeArrowheads="1"/>
          </p:cNvSpPr>
          <p:nvPr/>
        </p:nvSpPr>
        <p:spPr bwMode="auto">
          <a:xfrm>
            <a:off x="827088" y="1052513"/>
            <a:ext cx="7632700" cy="3313112"/>
          </a:xfrm>
          <a:prstGeom prst="roundRect">
            <a:avLst>
              <a:gd name="adj" fmla="val 9935"/>
            </a:avLst>
          </a:prstGeom>
          <a:noFill/>
          <a:ln w="9525">
            <a:solidFill>
              <a:schemeClr val="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09" name="Oval 7"/>
          <p:cNvSpPr>
            <a:spLocks noChangeArrowheads="1"/>
          </p:cNvSpPr>
          <p:nvPr/>
        </p:nvSpPr>
        <p:spPr bwMode="auto">
          <a:xfrm>
            <a:off x="179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0" name="Oval 8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1" name="Oval 9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2" name="Oval 10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3" name="Oval 11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4" name="Oval 12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5" name="Oval 13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6" name="Oval 14"/>
          <p:cNvSpPr>
            <a:spLocks noChangeArrowheads="1"/>
          </p:cNvSpPr>
          <p:nvPr/>
        </p:nvSpPr>
        <p:spPr bwMode="auto">
          <a:xfrm>
            <a:off x="1692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7" name="Oval 15"/>
          <p:cNvSpPr>
            <a:spLocks noChangeArrowheads="1"/>
          </p:cNvSpPr>
          <p:nvPr/>
        </p:nvSpPr>
        <p:spPr bwMode="auto">
          <a:xfrm>
            <a:off x="19081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8" name="Oval 16"/>
          <p:cNvSpPr>
            <a:spLocks noChangeArrowheads="1"/>
          </p:cNvSpPr>
          <p:nvPr/>
        </p:nvSpPr>
        <p:spPr bwMode="auto">
          <a:xfrm>
            <a:off x="21240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19" name="Oval 17"/>
          <p:cNvSpPr>
            <a:spLocks noChangeArrowheads="1"/>
          </p:cNvSpPr>
          <p:nvPr/>
        </p:nvSpPr>
        <p:spPr bwMode="auto">
          <a:xfrm>
            <a:off x="23399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0" name="Oval 18"/>
          <p:cNvSpPr>
            <a:spLocks noChangeArrowheads="1"/>
          </p:cNvSpPr>
          <p:nvPr/>
        </p:nvSpPr>
        <p:spPr bwMode="auto">
          <a:xfrm>
            <a:off x="25558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1" name="Oval 19"/>
          <p:cNvSpPr>
            <a:spLocks noChangeArrowheads="1"/>
          </p:cNvSpPr>
          <p:nvPr/>
        </p:nvSpPr>
        <p:spPr bwMode="auto">
          <a:xfrm>
            <a:off x="27717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2" name="Oval 20"/>
          <p:cNvSpPr>
            <a:spLocks noChangeArrowheads="1"/>
          </p:cNvSpPr>
          <p:nvPr/>
        </p:nvSpPr>
        <p:spPr bwMode="auto">
          <a:xfrm>
            <a:off x="29876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3" name="Oval 21"/>
          <p:cNvSpPr>
            <a:spLocks noChangeArrowheads="1"/>
          </p:cNvSpPr>
          <p:nvPr/>
        </p:nvSpPr>
        <p:spPr bwMode="auto">
          <a:xfrm>
            <a:off x="32035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4" name="Oval 22"/>
          <p:cNvSpPr>
            <a:spLocks noChangeArrowheads="1"/>
          </p:cNvSpPr>
          <p:nvPr/>
        </p:nvSpPr>
        <p:spPr bwMode="auto">
          <a:xfrm>
            <a:off x="34194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5" name="Oval 23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6" name="Oval 24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7" name="Oval 25"/>
          <p:cNvSpPr>
            <a:spLocks noChangeArrowheads="1"/>
          </p:cNvSpPr>
          <p:nvPr/>
        </p:nvSpPr>
        <p:spPr bwMode="auto">
          <a:xfrm>
            <a:off x="4068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8" name="Oval 26"/>
          <p:cNvSpPr>
            <a:spLocks noChangeArrowheads="1"/>
          </p:cNvSpPr>
          <p:nvPr/>
        </p:nvSpPr>
        <p:spPr bwMode="auto">
          <a:xfrm>
            <a:off x="4284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29" name="Oval 27"/>
          <p:cNvSpPr>
            <a:spLocks noChangeArrowheads="1"/>
          </p:cNvSpPr>
          <p:nvPr/>
        </p:nvSpPr>
        <p:spPr bwMode="auto">
          <a:xfrm>
            <a:off x="45005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0" name="Oval 28"/>
          <p:cNvSpPr>
            <a:spLocks noChangeArrowheads="1"/>
          </p:cNvSpPr>
          <p:nvPr/>
        </p:nvSpPr>
        <p:spPr bwMode="auto">
          <a:xfrm>
            <a:off x="47164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1" name="Oval 29"/>
          <p:cNvSpPr>
            <a:spLocks noChangeArrowheads="1"/>
          </p:cNvSpPr>
          <p:nvPr/>
        </p:nvSpPr>
        <p:spPr bwMode="auto">
          <a:xfrm>
            <a:off x="49323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2" name="Oval 30"/>
          <p:cNvSpPr>
            <a:spLocks noChangeArrowheads="1"/>
          </p:cNvSpPr>
          <p:nvPr/>
        </p:nvSpPr>
        <p:spPr bwMode="auto">
          <a:xfrm>
            <a:off x="51482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3" name="Oval 31"/>
          <p:cNvSpPr>
            <a:spLocks noChangeArrowheads="1"/>
          </p:cNvSpPr>
          <p:nvPr/>
        </p:nvSpPr>
        <p:spPr bwMode="auto">
          <a:xfrm>
            <a:off x="53641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4" name="Oval 32"/>
          <p:cNvSpPr>
            <a:spLocks noChangeArrowheads="1"/>
          </p:cNvSpPr>
          <p:nvPr/>
        </p:nvSpPr>
        <p:spPr bwMode="auto">
          <a:xfrm>
            <a:off x="55800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5" name="Oval 33"/>
          <p:cNvSpPr>
            <a:spLocks noChangeArrowheads="1"/>
          </p:cNvSpPr>
          <p:nvPr/>
        </p:nvSpPr>
        <p:spPr bwMode="auto">
          <a:xfrm>
            <a:off x="5795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6" name="Oval 34"/>
          <p:cNvSpPr>
            <a:spLocks noChangeArrowheads="1"/>
          </p:cNvSpPr>
          <p:nvPr/>
        </p:nvSpPr>
        <p:spPr bwMode="auto">
          <a:xfrm>
            <a:off x="6011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7" name="Oval 35"/>
          <p:cNvSpPr>
            <a:spLocks noChangeArrowheads="1"/>
          </p:cNvSpPr>
          <p:nvPr/>
        </p:nvSpPr>
        <p:spPr bwMode="auto">
          <a:xfrm>
            <a:off x="6227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8" name="Oval 36"/>
          <p:cNvSpPr>
            <a:spLocks noChangeArrowheads="1"/>
          </p:cNvSpPr>
          <p:nvPr/>
        </p:nvSpPr>
        <p:spPr bwMode="auto">
          <a:xfrm>
            <a:off x="6443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39" name="Oval 37"/>
          <p:cNvSpPr>
            <a:spLocks noChangeArrowheads="1"/>
          </p:cNvSpPr>
          <p:nvPr/>
        </p:nvSpPr>
        <p:spPr bwMode="auto">
          <a:xfrm>
            <a:off x="6661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0" name="Oval 38"/>
          <p:cNvSpPr>
            <a:spLocks noChangeArrowheads="1"/>
          </p:cNvSpPr>
          <p:nvPr/>
        </p:nvSpPr>
        <p:spPr bwMode="auto">
          <a:xfrm>
            <a:off x="68770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1" name="Oval 39"/>
          <p:cNvSpPr>
            <a:spLocks noChangeArrowheads="1"/>
          </p:cNvSpPr>
          <p:nvPr/>
        </p:nvSpPr>
        <p:spPr bwMode="auto">
          <a:xfrm>
            <a:off x="70929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2" name="Oval 40"/>
          <p:cNvSpPr>
            <a:spLocks noChangeArrowheads="1"/>
          </p:cNvSpPr>
          <p:nvPr/>
        </p:nvSpPr>
        <p:spPr bwMode="auto">
          <a:xfrm>
            <a:off x="73088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3" name="Oval 41"/>
          <p:cNvSpPr>
            <a:spLocks noChangeArrowheads="1"/>
          </p:cNvSpPr>
          <p:nvPr/>
        </p:nvSpPr>
        <p:spPr bwMode="auto">
          <a:xfrm>
            <a:off x="75247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4" name="Oval 42"/>
          <p:cNvSpPr>
            <a:spLocks noChangeArrowheads="1"/>
          </p:cNvSpPr>
          <p:nvPr/>
        </p:nvSpPr>
        <p:spPr bwMode="auto">
          <a:xfrm>
            <a:off x="77422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5" name="Oval 43"/>
          <p:cNvSpPr>
            <a:spLocks noChangeArrowheads="1"/>
          </p:cNvSpPr>
          <p:nvPr/>
        </p:nvSpPr>
        <p:spPr bwMode="auto">
          <a:xfrm>
            <a:off x="79581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6" name="Oval 44"/>
          <p:cNvSpPr>
            <a:spLocks noChangeArrowheads="1"/>
          </p:cNvSpPr>
          <p:nvPr/>
        </p:nvSpPr>
        <p:spPr bwMode="auto">
          <a:xfrm>
            <a:off x="81740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7" name="Oval 45"/>
          <p:cNvSpPr>
            <a:spLocks noChangeArrowheads="1"/>
          </p:cNvSpPr>
          <p:nvPr/>
        </p:nvSpPr>
        <p:spPr bwMode="auto">
          <a:xfrm>
            <a:off x="83899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8" name="Oval 46"/>
          <p:cNvSpPr>
            <a:spLocks noChangeArrowheads="1"/>
          </p:cNvSpPr>
          <p:nvPr/>
        </p:nvSpPr>
        <p:spPr bwMode="auto">
          <a:xfrm>
            <a:off x="86042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49" name="Oval 47"/>
          <p:cNvSpPr>
            <a:spLocks noChangeArrowheads="1"/>
          </p:cNvSpPr>
          <p:nvPr/>
        </p:nvSpPr>
        <p:spPr bwMode="auto">
          <a:xfrm>
            <a:off x="8820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0" name="Oval 48"/>
          <p:cNvSpPr>
            <a:spLocks noChangeArrowheads="1"/>
          </p:cNvSpPr>
          <p:nvPr/>
        </p:nvSpPr>
        <p:spPr bwMode="auto">
          <a:xfrm>
            <a:off x="609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1" name="Oval 49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2" name="Oval 50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3" name="Oval 51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4" name="Oval 52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5" name="Oval 53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6" name="Oval 54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7" name="Oval 55"/>
          <p:cNvSpPr>
            <a:spLocks noChangeArrowheads="1"/>
          </p:cNvSpPr>
          <p:nvPr/>
        </p:nvSpPr>
        <p:spPr bwMode="auto">
          <a:xfrm>
            <a:off x="21224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8" name="Oval 56"/>
          <p:cNvSpPr>
            <a:spLocks noChangeArrowheads="1"/>
          </p:cNvSpPr>
          <p:nvPr/>
        </p:nvSpPr>
        <p:spPr bwMode="auto">
          <a:xfrm>
            <a:off x="23383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59" name="Oval 57"/>
          <p:cNvSpPr>
            <a:spLocks noChangeArrowheads="1"/>
          </p:cNvSpPr>
          <p:nvPr/>
        </p:nvSpPr>
        <p:spPr bwMode="auto">
          <a:xfrm>
            <a:off x="25542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0" name="Oval 58"/>
          <p:cNvSpPr>
            <a:spLocks noChangeArrowheads="1"/>
          </p:cNvSpPr>
          <p:nvPr/>
        </p:nvSpPr>
        <p:spPr bwMode="auto">
          <a:xfrm>
            <a:off x="2770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1" name="Oval 59"/>
          <p:cNvSpPr>
            <a:spLocks noChangeArrowheads="1"/>
          </p:cNvSpPr>
          <p:nvPr/>
        </p:nvSpPr>
        <p:spPr bwMode="auto">
          <a:xfrm>
            <a:off x="2986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2" name="Oval 60"/>
          <p:cNvSpPr>
            <a:spLocks noChangeArrowheads="1"/>
          </p:cNvSpPr>
          <p:nvPr/>
        </p:nvSpPr>
        <p:spPr bwMode="auto">
          <a:xfrm>
            <a:off x="3201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3" name="Oval 61"/>
          <p:cNvSpPr>
            <a:spLocks noChangeArrowheads="1"/>
          </p:cNvSpPr>
          <p:nvPr/>
        </p:nvSpPr>
        <p:spPr bwMode="auto">
          <a:xfrm>
            <a:off x="3417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4" name="Oval 62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5" name="Oval 63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6" name="Oval 64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7" name="Oval 65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8" name="Oval 66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69" name="Oval 67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0" name="Oval 68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1" name="Oval 69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2" name="Oval 70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3" name="Oval 71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4" name="Oval 72"/>
          <p:cNvSpPr>
            <a:spLocks noChangeArrowheads="1"/>
          </p:cNvSpPr>
          <p:nvPr/>
        </p:nvSpPr>
        <p:spPr bwMode="auto">
          <a:xfrm>
            <a:off x="19050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5" name="Oval 73"/>
          <p:cNvSpPr>
            <a:spLocks noChangeArrowheads="1"/>
          </p:cNvSpPr>
          <p:nvPr/>
        </p:nvSpPr>
        <p:spPr bwMode="auto">
          <a:xfrm>
            <a:off x="21209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6" name="Oval 74"/>
          <p:cNvSpPr>
            <a:spLocks noChangeArrowheads="1"/>
          </p:cNvSpPr>
          <p:nvPr/>
        </p:nvSpPr>
        <p:spPr bwMode="auto">
          <a:xfrm>
            <a:off x="23368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7" name="Oval 75"/>
          <p:cNvSpPr>
            <a:spLocks noChangeArrowheads="1"/>
          </p:cNvSpPr>
          <p:nvPr/>
        </p:nvSpPr>
        <p:spPr bwMode="auto">
          <a:xfrm>
            <a:off x="25527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8" name="Oval 76"/>
          <p:cNvSpPr>
            <a:spLocks noChangeArrowheads="1"/>
          </p:cNvSpPr>
          <p:nvPr/>
        </p:nvSpPr>
        <p:spPr bwMode="auto">
          <a:xfrm>
            <a:off x="2768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79" name="Oval 77"/>
          <p:cNvSpPr>
            <a:spLocks noChangeArrowheads="1"/>
          </p:cNvSpPr>
          <p:nvPr/>
        </p:nvSpPr>
        <p:spPr bwMode="auto">
          <a:xfrm>
            <a:off x="2984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0" name="Oval 78"/>
          <p:cNvSpPr>
            <a:spLocks noChangeArrowheads="1"/>
          </p:cNvSpPr>
          <p:nvPr/>
        </p:nvSpPr>
        <p:spPr bwMode="auto">
          <a:xfrm>
            <a:off x="3200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1" name="Oval 79"/>
          <p:cNvSpPr>
            <a:spLocks noChangeArrowheads="1"/>
          </p:cNvSpPr>
          <p:nvPr/>
        </p:nvSpPr>
        <p:spPr bwMode="auto">
          <a:xfrm>
            <a:off x="3416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2" name="Oval 80"/>
          <p:cNvSpPr>
            <a:spLocks noChangeArrowheads="1"/>
          </p:cNvSpPr>
          <p:nvPr/>
        </p:nvSpPr>
        <p:spPr bwMode="auto">
          <a:xfrm>
            <a:off x="36385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3" name="Oval 81"/>
          <p:cNvSpPr>
            <a:spLocks noChangeArrowheads="1"/>
          </p:cNvSpPr>
          <p:nvPr/>
        </p:nvSpPr>
        <p:spPr bwMode="auto">
          <a:xfrm>
            <a:off x="38544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4" name="Oval 82"/>
          <p:cNvSpPr>
            <a:spLocks noChangeArrowheads="1"/>
          </p:cNvSpPr>
          <p:nvPr/>
        </p:nvSpPr>
        <p:spPr bwMode="auto">
          <a:xfrm>
            <a:off x="40703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5" name="Oval 83"/>
          <p:cNvSpPr>
            <a:spLocks noChangeArrowheads="1"/>
          </p:cNvSpPr>
          <p:nvPr/>
        </p:nvSpPr>
        <p:spPr bwMode="auto">
          <a:xfrm>
            <a:off x="3636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6" name="Oval 84"/>
          <p:cNvSpPr>
            <a:spLocks noChangeArrowheads="1"/>
          </p:cNvSpPr>
          <p:nvPr/>
        </p:nvSpPr>
        <p:spPr bwMode="auto">
          <a:xfrm>
            <a:off x="3852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7" name="Oval 85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8" name="Oval 86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89" name="Oval 87"/>
          <p:cNvSpPr>
            <a:spLocks noChangeArrowheads="1"/>
          </p:cNvSpPr>
          <p:nvPr/>
        </p:nvSpPr>
        <p:spPr bwMode="auto">
          <a:xfrm>
            <a:off x="40671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90" name="Oval 88"/>
          <p:cNvSpPr>
            <a:spLocks noChangeArrowheads="1"/>
          </p:cNvSpPr>
          <p:nvPr/>
        </p:nvSpPr>
        <p:spPr bwMode="auto">
          <a:xfrm>
            <a:off x="42830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91" name="Oval 89"/>
          <p:cNvSpPr>
            <a:spLocks noChangeArrowheads="1"/>
          </p:cNvSpPr>
          <p:nvPr/>
        </p:nvSpPr>
        <p:spPr bwMode="auto">
          <a:xfrm>
            <a:off x="44989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92" name="Oval 90"/>
          <p:cNvSpPr>
            <a:spLocks noChangeArrowheads="1"/>
          </p:cNvSpPr>
          <p:nvPr/>
        </p:nvSpPr>
        <p:spPr bwMode="auto">
          <a:xfrm>
            <a:off x="47148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93" name="Oval 91"/>
          <p:cNvSpPr>
            <a:spLocks noChangeArrowheads="1"/>
          </p:cNvSpPr>
          <p:nvPr/>
        </p:nvSpPr>
        <p:spPr bwMode="auto">
          <a:xfrm>
            <a:off x="49307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94" name="Oval 92"/>
          <p:cNvSpPr>
            <a:spLocks noChangeArrowheads="1"/>
          </p:cNvSpPr>
          <p:nvPr/>
        </p:nvSpPr>
        <p:spPr bwMode="auto">
          <a:xfrm>
            <a:off x="51466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95" name="Oval 93"/>
          <p:cNvSpPr>
            <a:spLocks noChangeArrowheads="1"/>
          </p:cNvSpPr>
          <p:nvPr/>
        </p:nvSpPr>
        <p:spPr bwMode="auto">
          <a:xfrm>
            <a:off x="53625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96" name="Oval 94"/>
          <p:cNvSpPr>
            <a:spLocks noChangeArrowheads="1"/>
          </p:cNvSpPr>
          <p:nvPr/>
        </p:nvSpPr>
        <p:spPr bwMode="auto">
          <a:xfrm>
            <a:off x="55784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597" name="Oval 95"/>
          <p:cNvSpPr>
            <a:spLocks noChangeArrowheads="1"/>
          </p:cNvSpPr>
          <p:nvPr/>
        </p:nvSpPr>
        <p:spPr bwMode="auto">
          <a:xfrm>
            <a:off x="57943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9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98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98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98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98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98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835" name="Group 3"/>
          <p:cNvGrpSpPr>
            <a:grpSpLocks/>
          </p:cNvGrpSpPr>
          <p:nvPr/>
        </p:nvGrpSpPr>
        <p:grpSpPr bwMode="auto">
          <a:xfrm>
            <a:off x="762000" y="2187575"/>
            <a:ext cx="7543800" cy="406400"/>
            <a:chOff x="480" y="1517"/>
            <a:chExt cx="4752" cy="256"/>
          </a:xfrm>
        </p:grpSpPr>
        <p:sp>
          <p:nvSpPr>
            <p:cNvPr id="22641" name="Text Box 4"/>
            <p:cNvSpPr txBox="1">
              <a:spLocks noChangeArrowheads="1"/>
            </p:cNvSpPr>
            <p:nvPr/>
          </p:nvSpPr>
          <p:spPr bwMode="auto">
            <a:xfrm>
              <a:off x="480" y="1517"/>
              <a:ext cx="2496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30000"/>
                </a:spcBef>
                <a:buFontTx/>
                <a:buNone/>
              </a:pP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国际互联网 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(</a:t>
              </a: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语音、简单乐曲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)</a:t>
              </a:r>
            </a:p>
          </p:txBody>
        </p:sp>
        <p:sp>
          <p:nvSpPr>
            <p:cNvPr id="22642" name="Text Box 5"/>
            <p:cNvSpPr txBox="1">
              <a:spLocks noChangeArrowheads="1"/>
            </p:cNvSpPr>
            <p:nvPr/>
          </p:nvSpPr>
          <p:spPr bwMode="auto">
            <a:xfrm>
              <a:off x="3024" y="1517"/>
              <a:ext cx="1248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11,025 Hz</a:t>
              </a:r>
            </a:p>
          </p:txBody>
        </p:sp>
        <p:sp>
          <p:nvSpPr>
            <p:cNvPr id="22643" name="Text Box 6"/>
            <p:cNvSpPr txBox="1">
              <a:spLocks noChangeArrowheads="1"/>
            </p:cNvSpPr>
            <p:nvPr/>
          </p:nvSpPr>
          <p:spPr bwMode="auto">
            <a:xfrm>
              <a:off x="4320" y="1517"/>
              <a:ext cx="912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8 bit</a:t>
              </a:r>
            </a:p>
          </p:txBody>
        </p:sp>
      </p:grpSp>
      <p:grpSp>
        <p:nvGrpSpPr>
          <p:cNvPr id="120839" name="Group 7"/>
          <p:cNvGrpSpPr>
            <a:grpSpLocks/>
          </p:cNvGrpSpPr>
          <p:nvPr/>
        </p:nvGrpSpPr>
        <p:grpSpPr bwMode="auto">
          <a:xfrm>
            <a:off x="762000" y="2644775"/>
            <a:ext cx="7543800" cy="406400"/>
            <a:chOff x="480" y="1805"/>
            <a:chExt cx="4752" cy="256"/>
          </a:xfrm>
        </p:grpSpPr>
        <p:sp>
          <p:nvSpPr>
            <p:cNvPr id="22638" name="Text Box 8"/>
            <p:cNvSpPr txBox="1">
              <a:spLocks noChangeArrowheads="1"/>
            </p:cNvSpPr>
            <p:nvPr/>
          </p:nvSpPr>
          <p:spPr bwMode="auto">
            <a:xfrm>
              <a:off x="3024" y="1805"/>
              <a:ext cx="1248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22,050 Hz</a:t>
              </a:r>
            </a:p>
          </p:txBody>
        </p:sp>
        <p:sp>
          <p:nvSpPr>
            <p:cNvPr id="22639" name="Text Box 9"/>
            <p:cNvSpPr txBox="1">
              <a:spLocks noChangeArrowheads="1"/>
            </p:cNvSpPr>
            <p:nvPr/>
          </p:nvSpPr>
          <p:spPr bwMode="auto">
            <a:xfrm>
              <a:off x="4320" y="1805"/>
              <a:ext cx="912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8 bit</a:t>
              </a:r>
            </a:p>
          </p:txBody>
        </p:sp>
        <p:sp>
          <p:nvSpPr>
            <p:cNvPr id="22640" name="Text Box 10"/>
            <p:cNvSpPr txBox="1">
              <a:spLocks noChangeArrowheads="1"/>
            </p:cNvSpPr>
            <p:nvPr/>
          </p:nvSpPr>
          <p:spPr bwMode="auto">
            <a:xfrm>
              <a:off x="480" y="1805"/>
              <a:ext cx="2496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30000"/>
                </a:spcBef>
                <a:buFontTx/>
                <a:buNone/>
              </a:pP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游戏 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(</a:t>
              </a: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效果音、效果音乐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)</a:t>
              </a:r>
            </a:p>
          </p:txBody>
        </p:sp>
      </p:grpSp>
      <p:grpSp>
        <p:nvGrpSpPr>
          <p:cNvPr id="120843" name="Group 11"/>
          <p:cNvGrpSpPr>
            <a:grpSpLocks/>
          </p:cNvGrpSpPr>
          <p:nvPr/>
        </p:nvGrpSpPr>
        <p:grpSpPr bwMode="auto">
          <a:xfrm>
            <a:off x="762000" y="3101975"/>
            <a:ext cx="7543800" cy="406400"/>
            <a:chOff x="480" y="2093"/>
            <a:chExt cx="4752" cy="256"/>
          </a:xfrm>
        </p:grpSpPr>
        <p:sp>
          <p:nvSpPr>
            <p:cNvPr id="22635" name="Text Box 12"/>
            <p:cNvSpPr txBox="1">
              <a:spLocks noChangeArrowheads="1"/>
            </p:cNvSpPr>
            <p:nvPr/>
          </p:nvSpPr>
          <p:spPr bwMode="auto">
            <a:xfrm>
              <a:off x="3024" y="2093"/>
              <a:ext cx="1248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11,025 Hz</a:t>
              </a:r>
            </a:p>
          </p:txBody>
        </p:sp>
        <p:sp>
          <p:nvSpPr>
            <p:cNvPr id="22636" name="Text Box 13"/>
            <p:cNvSpPr txBox="1">
              <a:spLocks noChangeArrowheads="1"/>
            </p:cNvSpPr>
            <p:nvPr/>
          </p:nvSpPr>
          <p:spPr bwMode="auto">
            <a:xfrm>
              <a:off x="4320" y="2093"/>
              <a:ext cx="912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8 bit</a:t>
              </a:r>
            </a:p>
          </p:txBody>
        </p:sp>
        <p:sp>
          <p:nvSpPr>
            <p:cNvPr id="22637" name="Text Box 14"/>
            <p:cNvSpPr txBox="1">
              <a:spLocks noChangeArrowheads="1"/>
            </p:cNvSpPr>
            <p:nvPr/>
          </p:nvSpPr>
          <p:spPr bwMode="auto">
            <a:xfrm>
              <a:off x="480" y="2093"/>
              <a:ext cx="2496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30000"/>
                </a:spcBef>
                <a:buFontTx/>
                <a:buNone/>
              </a:pP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多媒体自学读物 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(</a:t>
              </a: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提示音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)</a:t>
              </a:r>
            </a:p>
          </p:txBody>
        </p:sp>
      </p:grpSp>
      <p:grpSp>
        <p:nvGrpSpPr>
          <p:cNvPr id="120847" name="Group 15"/>
          <p:cNvGrpSpPr>
            <a:grpSpLocks/>
          </p:cNvGrpSpPr>
          <p:nvPr/>
        </p:nvGrpSpPr>
        <p:grpSpPr bwMode="auto">
          <a:xfrm>
            <a:off x="762000" y="3559175"/>
            <a:ext cx="7543800" cy="406400"/>
            <a:chOff x="480" y="2381"/>
            <a:chExt cx="4752" cy="256"/>
          </a:xfrm>
        </p:grpSpPr>
        <p:sp>
          <p:nvSpPr>
            <p:cNvPr id="22632" name="Text Box 16"/>
            <p:cNvSpPr txBox="1">
              <a:spLocks noChangeArrowheads="1"/>
            </p:cNvSpPr>
            <p:nvPr/>
          </p:nvSpPr>
          <p:spPr bwMode="auto">
            <a:xfrm>
              <a:off x="3024" y="2381"/>
              <a:ext cx="1248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11,025 Hz</a:t>
              </a:r>
            </a:p>
          </p:txBody>
        </p:sp>
        <p:sp>
          <p:nvSpPr>
            <p:cNvPr id="22633" name="Text Box 17"/>
            <p:cNvSpPr txBox="1">
              <a:spLocks noChangeArrowheads="1"/>
            </p:cNvSpPr>
            <p:nvPr/>
          </p:nvSpPr>
          <p:spPr bwMode="auto">
            <a:xfrm>
              <a:off x="4320" y="2381"/>
              <a:ext cx="912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8 bit</a:t>
              </a:r>
            </a:p>
          </p:txBody>
        </p:sp>
        <p:sp>
          <p:nvSpPr>
            <p:cNvPr id="22634" name="Text Box 18"/>
            <p:cNvSpPr txBox="1">
              <a:spLocks noChangeArrowheads="1"/>
            </p:cNvSpPr>
            <p:nvPr/>
          </p:nvSpPr>
          <p:spPr bwMode="auto">
            <a:xfrm>
              <a:off x="480" y="2381"/>
              <a:ext cx="2496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30000"/>
                </a:spcBef>
                <a:buFontTx/>
                <a:buNone/>
              </a:pP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电子教案 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(</a:t>
              </a: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语音、效果音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)</a:t>
              </a:r>
            </a:p>
          </p:txBody>
        </p:sp>
      </p:grpSp>
      <p:grpSp>
        <p:nvGrpSpPr>
          <p:cNvPr id="120851" name="Group 19"/>
          <p:cNvGrpSpPr>
            <a:grpSpLocks/>
          </p:cNvGrpSpPr>
          <p:nvPr/>
        </p:nvGrpSpPr>
        <p:grpSpPr bwMode="auto">
          <a:xfrm>
            <a:off x="762000" y="4016375"/>
            <a:ext cx="7543800" cy="406400"/>
            <a:chOff x="480" y="2669"/>
            <a:chExt cx="4752" cy="256"/>
          </a:xfrm>
        </p:grpSpPr>
        <p:sp>
          <p:nvSpPr>
            <p:cNvPr id="22629" name="Text Box 20"/>
            <p:cNvSpPr txBox="1">
              <a:spLocks noChangeArrowheads="1"/>
            </p:cNvSpPr>
            <p:nvPr/>
          </p:nvSpPr>
          <p:spPr bwMode="auto">
            <a:xfrm>
              <a:off x="3024" y="2669"/>
              <a:ext cx="1248" cy="256"/>
            </a:xfrm>
            <a:prstGeom prst="rect">
              <a:avLst/>
            </a:prstGeom>
            <a:solidFill>
              <a:srgbClr val="CC3300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22,050 Hz</a:t>
              </a:r>
            </a:p>
          </p:txBody>
        </p:sp>
        <p:sp>
          <p:nvSpPr>
            <p:cNvPr id="22630" name="Text Box 21"/>
            <p:cNvSpPr txBox="1">
              <a:spLocks noChangeArrowheads="1"/>
            </p:cNvSpPr>
            <p:nvPr/>
          </p:nvSpPr>
          <p:spPr bwMode="auto">
            <a:xfrm>
              <a:off x="4320" y="2669"/>
              <a:ext cx="912" cy="256"/>
            </a:xfrm>
            <a:prstGeom prst="rect">
              <a:avLst/>
            </a:prstGeom>
            <a:solidFill>
              <a:srgbClr val="CC3300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8 bit</a:t>
              </a:r>
            </a:p>
          </p:txBody>
        </p:sp>
        <p:sp>
          <p:nvSpPr>
            <p:cNvPr id="22631" name="Text Box 22"/>
            <p:cNvSpPr txBox="1">
              <a:spLocks noChangeArrowheads="1"/>
            </p:cNvSpPr>
            <p:nvPr/>
          </p:nvSpPr>
          <p:spPr bwMode="auto">
            <a:xfrm>
              <a:off x="480" y="2669"/>
              <a:ext cx="2496" cy="256"/>
            </a:xfrm>
            <a:prstGeom prst="rect">
              <a:avLst/>
            </a:prstGeom>
            <a:solidFill>
              <a:srgbClr val="CC3300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30000"/>
                </a:spcBef>
                <a:buFontTx/>
                <a:buNone/>
              </a:pP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多媒体宝典、大全 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(</a:t>
              </a: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乐曲、语音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)</a:t>
              </a:r>
            </a:p>
          </p:txBody>
        </p:sp>
      </p:grpSp>
      <p:grpSp>
        <p:nvGrpSpPr>
          <p:cNvPr id="120855" name="Group 23"/>
          <p:cNvGrpSpPr>
            <a:grpSpLocks/>
          </p:cNvGrpSpPr>
          <p:nvPr/>
        </p:nvGrpSpPr>
        <p:grpSpPr bwMode="auto">
          <a:xfrm>
            <a:off x="762000" y="4473575"/>
            <a:ext cx="7543800" cy="406400"/>
            <a:chOff x="480" y="2957"/>
            <a:chExt cx="4752" cy="256"/>
          </a:xfrm>
        </p:grpSpPr>
        <p:sp>
          <p:nvSpPr>
            <p:cNvPr id="22626" name="Text Box 24"/>
            <p:cNvSpPr txBox="1">
              <a:spLocks noChangeArrowheads="1"/>
            </p:cNvSpPr>
            <p:nvPr/>
          </p:nvSpPr>
          <p:spPr bwMode="auto">
            <a:xfrm>
              <a:off x="3024" y="2957"/>
              <a:ext cx="1248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44,100 Hz</a:t>
              </a:r>
            </a:p>
          </p:txBody>
        </p:sp>
        <p:sp>
          <p:nvSpPr>
            <p:cNvPr id="22627" name="Text Box 25"/>
            <p:cNvSpPr txBox="1">
              <a:spLocks noChangeArrowheads="1"/>
            </p:cNvSpPr>
            <p:nvPr/>
          </p:nvSpPr>
          <p:spPr bwMode="auto">
            <a:xfrm>
              <a:off x="4320" y="2957"/>
              <a:ext cx="912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16 bit</a:t>
              </a:r>
            </a:p>
          </p:txBody>
        </p:sp>
        <p:sp>
          <p:nvSpPr>
            <p:cNvPr id="22628" name="Text Box 26"/>
            <p:cNvSpPr txBox="1">
              <a:spLocks noChangeArrowheads="1"/>
            </p:cNvSpPr>
            <p:nvPr/>
          </p:nvSpPr>
          <p:spPr bwMode="auto">
            <a:xfrm>
              <a:off x="480" y="2957"/>
              <a:ext cx="2496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30000"/>
                </a:spcBef>
                <a:buFontTx/>
                <a:buNone/>
              </a:pP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多媒体音乐鉴赏 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(</a:t>
              </a: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音乐、解说</a:t>
              </a:r>
              <a:r>
                <a:rPr kumimoji="1" lang="en-US" altLang="zh-CN" sz="2000" b="1">
                  <a:solidFill>
                    <a:schemeClr val="bg1"/>
                  </a:solidFill>
                  <a:ea typeface="黑体" pitchFamily="49" charset="-122"/>
                </a:rPr>
                <a:t>)</a:t>
              </a:r>
            </a:p>
          </p:txBody>
        </p:sp>
      </p:grpSp>
      <p:grpSp>
        <p:nvGrpSpPr>
          <p:cNvPr id="120859" name="Group 27"/>
          <p:cNvGrpSpPr>
            <a:grpSpLocks/>
          </p:cNvGrpSpPr>
          <p:nvPr/>
        </p:nvGrpSpPr>
        <p:grpSpPr bwMode="auto">
          <a:xfrm>
            <a:off x="762000" y="1268413"/>
            <a:ext cx="7543800" cy="868362"/>
            <a:chOff x="480" y="938"/>
            <a:chExt cx="4752" cy="547"/>
          </a:xfrm>
        </p:grpSpPr>
        <p:sp>
          <p:nvSpPr>
            <p:cNvPr id="22622" name="Text Box 28"/>
            <p:cNvSpPr txBox="1">
              <a:spLocks noChangeArrowheads="1"/>
            </p:cNvSpPr>
            <p:nvPr/>
          </p:nvSpPr>
          <p:spPr bwMode="auto">
            <a:xfrm>
              <a:off x="3024" y="941"/>
              <a:ext cx="2208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要求</a:t>
              </a:r>
            </a:p>
          </p:txBody>
        </p:sp>
        <p:sp>
          <p:nvSpPr>
            <p:cNvPr id="22623" name="Text Box 29"/>
            <p:cNvSpPr txBox="1">
              <a:spLocks noChangeArrowheads="1"/>
            </p:cNvSpPr>
            <p:nvPr/>
          </p:nvSpPr>
          <p:spPr bwMode="auto">
            <a:xfrm>
              <a:off x="3024" y="1229"/>
              <a:ext cx="1248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采样频率</a:t>
              </a:r>
            </a:p>
          </p:txBody>
        </p:sp>
        <p:sp>
          <p:nvSpPr>
            <p:cNvPr id="22624" name="Text Box 30"/>
            <p:cNvSpPr txBox="1">
              <a:spLocks noChangeArrowheads="1"/>
            </p:cNvSpPr>
            <p:nvPr/>
          </p:nvSpPr>
          <p:spPr bwMode="auto">
            <a:xfrm>
              <a:off x="4320" y="1229"/>
              <a:ext cx="912" cy="256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30000"/>
                </a:spcBef>
                <a:buFontTx/>
                <a:buNone/>
              </a:pPr>
              <a:r>
                <a:rPr kumimoji="1" lang="zh-CN" altLang="en-US" sz="2000" b="1" dirty="0">
                  <a:solidFill>
                    <a:schemeClr val="bg1"/>
                  </a:solidFill>
                  <a:ea typeface="黑体" pitchFamily="49" charset="-122"/>
                </a:rPr>
                <a:t>量化位数</a:t>
              </a:r>
            </a:p>
          </p:txBody>
        </p:sp>
        <p:sp>
          <p:nvSpPr>
            <p:cNvPr id="22625" name="Rectangle 31"/>
            <p:cNvSpPr>
              <a:spLocks noChangeArrowheads="1"/>
            </p:cNvSpPr>
            <p:nvPr/>
          </p:nvSpPr>
          <p:spPr bwMode="auto">
            <a:xfrm>
              <a:off x="480" y="938"/>
              <a:ext cx="2496" cy="547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hlink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kumimoji="1" lang="zh-CN" altLang="en-US" sz="2000" b="1">
                  <a:solidFill>
                    <a:schemeClr val="bg1"/>
                  </a:solidFill>
                  <a:ea typeface="黑体" pitchFamily="49" charset="-122"/>
                </a:rPr>
                <a:t>应用场合</a:t>
              </a:r>
            </a:p>
          </p:txBody>
        </p:sp>
      </p:grpSp>
      <p:grpSp>
        <p:nvGrpSpPr>
          <p:cNvPr id="120864" name="Group 32"/>
          <p:cNvGrpSpPr>
            <a:grpSpLocks/>
          </p:cNvGrpSpPr>
          <p:nvPr/>
        </p:nvGrpSpPr>
        <p:grpSpPr bwMode="auto">
          <a:xfrm>
            <a:off x="758825" y="5189538"/>
            <a:ext cx="7558088" cy="990600"/>
            <a:chOff x="432" y="3430"/>
            <a:chExt cx="4852" cy="624"/>
          </a:xfrm>
        </p:grpSpPr>
        <p:sp>
          <p:nvSpPr>
            <p:cNvPr id="22620" name="AutoShape 33"/>
            <p:cNvSpPr>
              <a:spLocks noChangeArrowheads="1"/>
            </p:cNvSpPr>
            <p:nvPr/>
          </p:nvSpPr>
          <p:spPr bwMode="auto">
            <a:xfrm>
              <a:off x="432" y="3430"/>
              <a:ext cx="4852" cy="624"/>
            </a:xfrm>
            <a:prstGeom prst="roundRect">
              <a:avLst>
                <a:gd name="adj" fmla="val 16667"/>
              </a:avLst>
            </a:prstGeom>
            <a:noFill/>
            <a:ln w="19050">
              <a:solidFill>
                <a:schemeClr val="hlink"/>
              </a:solidFill>
              <a:round/>
              <a:headEnd/>
              <a:tailEnd/>
            </a:ln>
            <a:effectLst>
              <a:outerShdw dist="35921" dir="2700000" algn="ctr" rotWithShape="0">
                <a:schemeClr val="tx1"/>
              </a:outerShdw>
            </a:effectLst>
            <a:extLst>
              <a:ext uri="{909E8E84-426E-40DD-AFC4-6F175D3DCCD1}">
                <a14:hiddenFill xmlns:a14="http://schemas.microsoft.com/office/drawing/2010/main">
                  <a:gradFill rotWithShape="1">
                    <a:gsLst>
                      <a:gs pos="0">
                        <a:srgbClr val="A50021"/>
                      </a:gs>
                      <a:gs pos="100000">
                        <a:srgbClr val="4C000F">
                          <a:alpha val="0"/>
                        </a:srgbClr>
                      </a:gs>
                    </a:gsLst>
                    <a:lin ang="0" scaled="1"/>
                  </a:gradFill>
                </a14:hiddenFill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2621" name="Text Box 34"/>
            <p:cNvSpPr txBox="1">
              <a:spLocks noChangeArrowheads="1"/>
            </p:cNvSpPr>
            <p:nvPr/>
          </p:nvSpPr>
          <p:spPr bwMode="auto">
            <a:xfrm>
              <a:off x="552" y="3475"/>
              <a:ext cx="4672" cy="5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35921" dir="2700000" algn="ctr" rotWithShape="0">
                <a:schemeClr val="tx1"/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40000"/>
                </a:spcBef>
                <a:buFontTx/>
                <a:buNone/>
              </a:pPr>
              <a:r>
                <a:rPr kumimoji="1" lang="en-US" altLang="zh-CN" sz="1800">
                  <a:solidFill>
                    <a:schemeClr val="accent2"/>
                  </a:solidFill>
                  <a:ea typeface="黑体" pitchFamily="49" charset="-122"/>
                </a:rPr>
                <a:t>●</a:t>
              </a:r>
              <a:r>
                <a:rPr kumimoji="1" lang="en-US" altLang="zh-CN" sz="2000" b="1">
                  <a:solidFill>
                    <a:schemeClr val="accent2"/>
                  </a:solidFill>
                  <a:ea typeface="黑体" pitchFamily="49" charset="-122"/>
                </a:rPr>
                <a:t> </a:t>
              </a:r>
              <a:r>
                <a:rPr kumimoji="1" lang="zh-CN" altLang="en-US" sz="2000" b="1">
                  <a:solidFill>
                    <a:schemeClr val="accent2"/>
                  </a:solidFill>
                  <a:ea typeface="黑体" pitchFamily="49" charset="-122"/>
                </a:rPr>
                <a:t>应根据使用场合和要求转换适当的声音采样频率。</a:t>
              </a:r>
            </a:p>
            <a:p>
              <a:pPr eaLnBrk="1" hangingPunct="1">
                <a:spcBef>
                  <a:spcPct val="40000"/>
                </a:spcBef>
                <a:buFontTx/>
                <a:buNone/>
              </a:pPr>
              <a:r>
                <a:rPr kumimoji="1" lang="zh-CN" altLang="en-US" sz="1800">
                  <a:solidFill>
                    <a:schemeClr val="accent2"/>
                  </a:solidFill>
                  <a:ea typeface="黑体" pitchFamily="49" charset="-122"/>
                </a:rPr>
                <a:t>●</a:t>
              </a:r>
              <a:r>
                <a:rPr kumimoji="1" lang="zh-CN" altLang="en-US" sz="2000" b="1">
                  <a:solidFill>
                    <a:schemeClr val="accent2"/>
                  </a:solidFill>
                  <a:ea typeface="黑体" pitchFamily="49" charset="-122"/>
                </a:rPr>
                <a:t> 采样频率的转换须使用相应的软件进行。</a:t>
              </a:r>
            </a:p>
          </p:txBody>
        </p:sp>
      </p:grpSp>
      <p:sp>
        <p:nvSpPr>
          <p:cNvPr id="22538" name="Rectangle 35"/>
          <p:cNvSpPr>
            <a:spLocks noGrp="1" noChangeArrowheads="1"/>
          </p:cNvSpPr>
          <p:nvPr>
            <p:ph type="title" idx="4294967295"/>
          </p:nvPr>
        </p:nvSpPr>
        <p:spPr>
          <a:xfrm>
            <a:off x="5219700" y="188913"/>
            <a:ext cx="2808288" cy="579437"/>
          </a:xfrm>
          <a:noFill/>
          <a:effectLst>
            <a:outerShdw dist="35921" dir="2700000" algn="ctr" rotWithShape="0">
              <a:schemeClr val="tx1"/>
            </a:outerShdw>
          </a:effectLst>
          <a:extLs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 anchor="t">
            <a:spAutoFit/>
          </a:bodyPr>
          <a:lstStyle/>
          <a:p>
            <a:pPr algn="l" eaLnBrk="1" hangingPunct="1">
              <a:spcBef>
                <a:spcPct val="30000"/>
              </a:spcBef>
            </a:pPr>
            <a:r>
              <a:rPr lang="zh-CN" altLang="en-US" sz="3200" b="1" smtClean="0">
                <a:solidFill>
                  <a:schemeClr val="bg1"/>
                </a:solidFill>
              </a:rPr>
              <a:t>声音的应用</a:t>
            </a:r>
          </a:p>
        </p:txBody>
      </p:sp>
      <p:sp>
        <p:nvSpPr>
          <p:cNvPr id="22539" name="Oval 36"/>
          <p:cNvSpPr>
            <a:spLocks noChangeArrowheads="1"/>
          </p:cNvSpPr>
          <p:nvPr/>
        </p:nvSpPr>
        <p:spPr bwMode="auto">
          <a:xfrm>
            <a:off x="5435600" y="836613"/>
            <a:ext cx="3024188" cy="306387"/>
          </a:xfrm>
          <a:prstGeom prst="ellipse">
            <a:avLst/>
          </a:prstGeom>
          <a:gradFill rotWithShape="0">
            <a:gsLst>
              <a:gs pos="0">
                <a:srgbClr val="9999FF"/>
              </a:gs>
              <a:gs pos="100000">
                <a:srgbClr val="333399">
                  <a:alpha val="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0" name="Oval 38"/>
          <p:cNvSpPr>
            <a:spLocks noChangeArrowheads="1"/>
          </p:cNvSpPr>
          <p:nvPr/>
        </p:nvSpPr>
        <p:spPr bwMode="auto">
          <a:xfrm>
            <a:off x="1793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1" name="Oval 39"/>
          <p:cNvSpPr>
            <a:spLocks noChangeArrowheads="1"/>
          </p:cNvSpPr>
          <p:nvPr/>
        </p:nvSpPr>
        <p:spPr bwMode="auto">
          <a:xfrm>
            <a:off x="395288" y="6597650"/>
            <a:ext cx="144462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2" name="Oval 40"/>
          <p:cNvSpPr>
            <a:spLocks noChangeArrowheads="1"/>
          </p:cNvSpPr>
          <p:nvPr/>
        </p:nvSpPr>
        <p:spPr bwMode="auto">
          <a:xfrm>
            <a:off x="611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3" name="Oval 41"/>
          <p:cNvSpPr>
            <a:spLocks noChangeArrowheads="1"/>
          </p:cNvSpPr>
          <p:nvPr/>
        </p:nvSpPr>
        <p:spPr bwMode="auto">
          <a:xfrm>
            <a:off x="827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4" name="Oval 42"/>
          <p:cNvSpPr>
            <a:spLocks noChangeArrowheads="1"/>
          </p:cNvSpPr>
          <p:nvPr/>
        </p:nvSpPr>
        <p:spPr bwMode="auto">
          <a:xfrm>
            <a:off x="1042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5" name="Oval 43"/>
          <p:cNvSpPr>
            <a:spLocks noChangeArrowheads="1"/>
          </p:cNvSpPr>
          <p:nvPr/>
        </p:nvSpPr>
        <p:spPr bwMode="auto">
          <a:xfrm>
            <a:off x="1258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6" name="Oval 44"/>
          <p:cNvSpPr>
            <a:spLocks noChangeArrowheads="1"/>
          </p:cNvSpPr>
          <p:nvPr/>
        </p:nvSpPr>
        <p:spPr bwMode="auto">
          <a:xfrm>
            <a:off x="1476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7" name="Oval 45"/>
          <p:cNvSpPr>
            <a:spLocks noChangeArrowheads="1"/>
          </p:cNvSpPr>
          <p:nvPr/>
        </p:nvSpPr>
        <p:spPr bwMode="auto">
          <a:xfrm>
            <a:off x="1692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8" name="Oval 46"/>
          <p:cNvSpPr>
            <a:spLocks noChangeArrowheads="1"/>
          </p:cNvSpPr>
          <p:nvPr/>
        </p:nvSpPr>
        <p:spPr bwMode="auto">
          <a:xfrm>
            <a:off x="19081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49" name="Oval 47"/>
          <p:cNvSpPr>
            <a:spLocks noChangeArrowheads="1"/>
          </p:cNvSpPr>
          <p:nvPr/>
        </p:nvSpPr>
        <p:spPr bwMode="auto">
          <a:xfrm>
            <a:off x="21240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0" name="Oval 48"/>
          <p:cNvSpPr>
            <a:spLocks noChangeArrowheads="1"/>
          </p:cNvSpPr>
          <p:nvPr/>
        </p:nvSpPr>
        <p:spPr bwMode="auto">
          <a:xfrm>
            <a:off x="23399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1" name="Oval 49"/>
          <p:cNvSpPr>
            <a:spLocks noChangeArrowheads="1"/>
          </p:cNvSpPr>
          <p:nvPr/>
        </p:nvSpPr>
        <p:spPr bwMode="auto">
          <a:xfrm>
            <a:off x="25558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2" name="Oval 50"/>
          <p:cNvSpPr>
            <a:spLocks noChangeArrowheads="1"/>
          </p:cNvSpPr>
          <p:nvPr/>
        </p:nvSpPr>
        <p:spPr bwMode="auto">
          <a:xfrm>
            <a:off x="27717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3" name="Oval 51"/>
          <p:cNvSpPr>
            <a:spLocks noChangeArrowheads="1"/>
          </p:cNvSpPr>
          <p:nvPr/>
        </p:nvSpPr>
        <p:spPr bwMode="auto">
          <a:xfrm>
            <a:off x="29876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4" name="Oval 52"/>
          <p:cNvSpPr>
            <a:spLocks noChangeArrowheads="1"/>
          </p:cNvSpPr>
          <p:nvPr/>
        </p:nvSpPr>
        <p:spPr bwMode="auto">
          <a:xfrm>
            <a:off x="32035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5" name="Oval 53"/>
          <p:cNvSpPr>
            <a:spLocks noChangeArrowheads="1"/>
          </p:cNvSpPr>
          <p:nvPr/>
        </p:nvSpPr>
        <p:spPr bwMode="auto">
          <a:xfrm>
            <a:off x="34194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6" name="Oval 54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7" name="Oval 55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8" name="Oval 56"/>
          <p:cNvSpPr>
            <a:spLocks noChangeArrowheads="1"/>
          </p:cNvSpPr>
          <p:nvPr/>
        </p:nvSpPr>
        <p:spPr bwMode="auto">
          <a:xfrm>
            <a:off x="4068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59" name="Oval 57"/>
          <p:cNvSpPr>
            <a:spLocks noChangeArrowheads="1"/>
          </p:cNvSpPr>
          <p:nvPr/>
        </p:nvSpPr>
        <p:spPr bwMode="auto">
          <a:xfrm>
            <a:off x="4284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0" name="Oval 58"/>
          <p:cNvSpPr>
            <a:spLocks noChangeArrowheads="1"/>
          </p:cNvSpPr>
          <p:nvPr/>
        </p:nvSpPr>
        <p:spPr bwMode="auto">
          <a:xfrm>
            <a:off x="45005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1" name="Oval 59"/>
          <p:cNvSpPr>
            <a:spLocks noChangeArrowheads="1"/>
          </p:cNvSpPr>
          <p:nvPr/>
        </p:nvSpPr>
        <p:spPr bwMode="auto">
          <a:xfrm>
            <a:off x="47164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2" name="Oval 60"/>
          <p:cNvSpPr>
            <a:spLocks noChangeArrowheads="1"/>
          </p:cNvSpPr>
          <p:nvPr/>
        </p:nvSpPr>
        <p:spPr bwMode="auto">
          <a:xfrm>
            <a:off x="49323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3" name="Oval 61"/>
          <p:cNvSpPr>
            <a:spLocks noChangeArrowheads="1"/>
          </p:cNvSpPr>
          <p:nvPr/>
        </p:nvSpPr>
        <p:spPr bwMode="auto">
          <a:xfrm>
            <a:off x="51482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4" name="Oval 62"/>
          <p:cNvSpPr>
            <a:spLocks noChangeArrowheads="1"/>
          </p:cNvSpPr>
          <p:nvPr/>
        </p:nvSpPr>
        <p:spPr bwMode="auto">
          <a:xfrm>
            <a:off x="53641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5" name="Oval 63"/>
          <p:cNvSpPr>
            <a:spLocks noChangeArrowheads="1"/>
          </p:cNvSpPr>
          <p:nvPr/>
        </p:nvSpPr>
        <p:spPr bwMode="auto">
          <a:xfrm>
            <a:off x="55800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6" name="Oval 64"/>
          <p:cNvSpPr>
            <a:spLocks noChangeArrowheads="1"/>
          </p:cNvSpPr>
          <p:nvPr/>
        </p:nvSpPr>
        <p:spPr bwMode="auto">
          <a:xfrm>
            <a:off x="5795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7" name="Oval 65"/>
          <p:cNvSpPr>
            <a:spLocks noChangeArrowheads="1"/>
          </p:cNvSpPr>
          <p:nvPr/>
        </p:nvSpPr>
        <p:spPr bwMode="auto">
          <a:xfrm>
            <a:off x="6011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8" name="Oval 66"/>
          <p:cNvSpPr>
            <a:spLocks noChangeArrowheads="1"/>
          </p:cNvSpPr>
          <p:nvPr/>
        </p:nvSpPr>
        <p:spPr bwMode="auto">
          <a:xfrm>
            <a:off x="62277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69" name="Oval 67"/>
          <p:cNvSpPr>
            <a:spLocks noChangeArrowheads="1"/>
          </p:cNvSpPr>
          <p:nvPr/>
        </p:nvSpPr>
        <p:spPr bwMode="auto">
          <a:xfrm>
            <a:off x="64436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0" name="Oval 68"/>
          <p:cNvSpPr>
            <a:spLocks noChangeArrowheads="1"/>
          </p:cNvSpPr>
          <p:nvPr/>
        </p:nvSpPr>
        <p:spPr bwMode="auto">
          <a:xfrm>
            <a:off x="6661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1" name="Oval 69"/>
          <p:cNvSpPr>
            <a:spLocks noChangeArrowheads="1"/>
          </p:cNvSpPr>
          <p:nvPr/>
        </p:nvSpPr>
        <p:spPr bwMode="auto">
          <a:xfrm>
            <a:off x="68770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2" name="Oval 70"/>
          <p:cNvSpPr>
            <a:spLocks noChangeArrowheads="1"/>
          </p:cNvSpPr>
          <p:nvPr/>
        </p:nvSpPr>
        <p:spPr bwMode="auto">
          <a:xfrm>
            <a:off x="70929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3" name="Oval 71"/>
          <p:cNvSpPr>
            <a:spLocks noChangeArrowheads="1"/>
          </p:cNvSpPr>
          <p:nvPr/>
        </p:nvSpPr>
        <p:spPr bwMode="auto">
          <a:xfrm>
            <a:off x="73088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4" name="Oval 72"/>
          <p:cNvSpPr>
            <a:spLocks noChangeArrowheads="1"/>
          </p:cNvSpPr>
          <p:nvPr/>
        </p:nvSpPr>
        <p:spPr bwMode="auto">
          <a:xfrm>
            <a:off x="75247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5" name="Oval 73"/>
          <p:cNvSpPr>
            <a:spLocks noChangeArrowheads="1"/>
          </p:cNvSpPr>
          <p:nvPr/>
        </p:nvSpPr>
        <p:spPr bwMode="auto">
          <a:xfrm>
            <a:off x="77422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6" name="Oval 74"/>
          <p:cNvSpPr>
            <a:spLocks noChangeArrowheads="1"/>
          </p:cNvSpPr>
          <p:nvPr/>
        </p:nvSpPr>
        <p:spPr bwMode="auto">
          <a:xfrm>
            <a:off x="79581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7" name="Oval 75"/>
          <p:cNvSpPr>
            <a:spLocks noChangeArrowheads="1"/>
          </p:cNvSpPr>
          <p:nvPr/>
        </p:nvSpPr>
        <p:spPr bwMode="auto">
          <a:xfrm>
            <a:off x="81740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8" name="Oval 76"/>
          <p:cNvSpPr>
            <a:spLocks noChangeArrowheads="1"/>
          </p:cNvSpPr>
          <p:nvPr/>
        </p:nvSpPr>
        <p:spPr bwMode="auto">
          <a:xfrm>
            <a:off x="838993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79" name="Oval 77"/>
          <p:cNvSpPr>
            <a:spLocks noChangeArrowheads="1"/>
          </p:cNvSpPr>
          <p:nvPr/>
        </p:nvSpPr>
        <p:spPr bwMode="auto">
          <a:xfrm>
            <a:off x="86042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0" name="Oval 78"/>
          <p:cNvSpPr>
            <a:spLocks noChangeArrowheads="1"/>
          </p:cNvSpPr>
          <p:nvPr/>
        </p:nvSpPr>
        <p:spPr bwMode="auto">
          <a:xfrm>
            <a:off x="88201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1" name="Oval 79"/>
          <p:cNvSpPr>
            <a:spLocks noChangeArrowheads="1"/>
          </p:cNvSpPr>
          <p:nvPr/>
        </p:nvSpPr>
        <p:spPr bwMode="auto">
          <a:xfrm>
            <a:off x="609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2" name="Oval 80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3" name="Oval 81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4" name="Oval 82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5" name="Oval 83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6" name="Oval 84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7" name="Oval 85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8" name="Oval 86"/>
          <p:cNvSpPr>
            <a:spLocks noChangeArrowheads="1"/>
          </p:cNvSpPr>
          <p:nvPr/>
        </p:nvSpPr>
        <p:spPr bwMode="auto">
          <a:xfrm>
            <a:off x="21224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89" name="Oval 87"/>
          <p:cNvSpPr>
            <a:spLocks noChangeArrowheads="1"/>
          </p:cNvSpPr>
          <p:nvPr/>
        </p:nvSpPr>
        <p:spPr bwMode="auto">
          <a:xfrm>
            <a:off x="23383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0" name="Oval 88"/>
          <p:cNvSpPr>
            <a:spLocks noChangeArrowheads="1"/>
          </p:cNvSpPr>
          <p:nvPr/>
        </p:nvSpPr>
        <p:spPr bwMode="auto">
          <a:xfrm>
            <a:off x="25542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1" name="Oval 89"/>
          <p:cNvSpPr>
            <a:spLocks noChangeArrowheads="1"/>
          </p:cNvSpPr>
          <p:nvPr/>
        </p:nvSpPr>
        <p:spPr bwMode="auto">
          <a:xfrm>
            <a:off x="27701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2" name="Oval 90"/>
          <p:cNvSpPr>
            <a:spLocks noChangeArrowheads="1"/>
          </p:cNvSpPr>
          <p:nvPr/>
        </p:nvSpPr>
        <p:spPr bwMode="auto">
          <a:xfrm>
            <a:off x="29860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3" name="Oval 91"/>
          <p:cNvSpPr>
            <a:spLocks noChangeArrowheads="1"/>
          </p:cNvSpPr>
          <p:nvPr/>
        </p:nvSpPr>
        <p:spPr bwMode="auto">
          <a:xfrm>
            <a:off x="32019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4" name="Oval 92"/>
          <p:cNvSpPr>
            <a:spLocks noChangeArrowheads="1"/>
          </p:cNvSpPr>
          <p:nvPr/>
        </p:nvSpPr>
        <p:spPr bwMode="auto">
          <a:xfrm>
            <a:off x="34178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5" name="Oval 93"/>
          <p:cNvSpPr>
            <a:spLocks noChangeArrowheads="1"/>
          </p:cNvSpPr>
          <p:nvPr/>
        </p:nvSpPr>
        <p:spPr bwMode="auto">
          <a:xfrm>
            <a:off x="825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6" name="Oval 94"/>
          <p:cNvSpPr>
            <a:spLocks noChangeArrowheads="1"/>
          </p:cNvSpPr>
          <p:nvPr/>
        </p:nvSpPr>
        <p:spPr bwMode="auto">
          <a:xfrm>
            <a:off x="1041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7" name="Oval 95"/>
          <p:cNvSpPr>
            <a:spLocks noChangeArrowheads="1"/>
          </p:cNvSpPr>
          <p:nvPr/>
        </p:nvSpPr>
        <p:spPr bwMode="auto">
          <a:xfrm>
            <a:off x="1257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8" name="Oval 96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599" name="Oval 97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0" name="Oval 98"/>
          <p:cNvSpPr>
            <a:spLocks noChangeArrowheads="1"/>
          </p:cNvSpPr>
          <p:nvPr/>
        </p:nvSpPr>
        <p:spPr bwMode="auto">
          <a:xfrm>
            <a:off x="1906588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1" name="Oval 99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2" name="Oval 100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3" name="Oval 101"/>
          <p:cNvSpPr>
            <a:spLocks noChangeArrowheads="1"/>
          </p:cNvSpPr>
          <p:nvPr/>
        </p:nvSpPr>
        <p:spPr bwMode="auto">
          <a:xfrm>
            <a:off x="14732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4" name="Oval 102"/>
          <p:cNvSpPr>
            <a:spLocks noChangeArrowheads="1"/>
          </p:cNvSpPr>
          <p:nvPr/>
        </p:nvSpPr>
        <p:spPr bwMode="auto">
          <a:xfrm>
            <a:off x="16891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5" name="Oval 103"/>
          <p:cNvSpPr>
            <a:spLocks noChangeArrowheads="1"/>
          </p:cNvSpPr>
          <p:nvPr/>
        </p:nvSpPr>
        <p:spPr bwMode="auto">
          <a:xfrm>
            <a:off x="19050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6" name="Oval 104"/>
          <p:cNvSpPr>
            <a:spLocks noChangeArrowheads="1"/>
          </p:cNvSpPr>
          <p:nvPr/>
        </p:nvSpPr>
        <p:spPr bwMode="auto">
          <a:xfrm>
            <a:off x="21209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7" name="Oval 105"/>
          <p:cNvSpPr>
            <a:spLocks noChangeArrowheads="1"/>
          </p:cNvSpPr>
          <p:nvPr/>
        </p:nvSpPr>
        <p:spPr bwMode="auto">
          <a:xfrm>
            <a:off x="23368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8" name="Oval 106"/>
          <p:cNvSpPr>
            <a:spLocks noChangeArrowheads="1"/>
          </p:cNvSpPr>
          <p:nvPr/>
        </p:nvSpPr>
        <p:spPr bwMode="auto">
          <a:xfrm>
            <a:off x="25527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09" name="Oval 107"/>
          <p:cNvSpPr>
            <a:spLocks noChangeArrowheads="1"/>
          </p:cNvSpPr>
          <p:nvPr/>
        </p:nvSpPr>
        <p:spPr bwMode="auto">
          <a:xfrm>
            <a:off x="27686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0" name="Oval 108"/>
          <p:cNvSpPr>
            <a:spLocks noChangeArrowheads="1"/>
          </p:cNvSpPr>
          <p:nvPr/>
        </p:nvSpPr>
        <p:spPr bwMode="auto">
          <a:xfrm>
            <a:off x="29845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1" name="Oval 109"/>
          <p:cNvSpPr>
            <a:spLocks noChangeArrowheads="1"/>
          </p:cNvSpPr>
          <p:nvPr/>
        </p:nvSpPr>
        <p:spPr bwMode="auto">
          <a:xfrm>
            <a:off x="32004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2" name="Oval 110"/>
          <p:cNvSpPr>
            <a:spLocks noChangeArrowheads="1"/>
          </p:cNvSpPr>
          <p:nvPr/>
        </p:nvSpPr>
        <p:spPr bwMode="auto">
          <a:xfrm>
            <a:off x="3416300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3" name="Oval 111"/>
          <p:cNvSpPr>
            <a:spLocks noChangeArrowheads="1"/>
          </p:cNvSpPr>
          <p:nvPr/>
        </p:nvSpPr>
        <p:spPr bwMode="auto">
          <a:xfrm>
            <a:off x="36385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4" name="Oval 112"/>
          <p:cNvSpPr>
            <a:spLocks noChangeArrowheads="1"/>
          </p:cNvSpPr>
          <p:nvPr/>
        </p:nvSpPr>
        <p:spPr bwMode="auto">
          <a:xfrm>
            <a:off x="38544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5" name="Oval 113"/>
          <p:cNvSpPr>
            <a:spLocks noChangeArrowheads="1"/>
          </p:cNvSpPr>
          <p:nvPr/>
        </p:nvSpPr>
        <p:spPr bwMode="auto">
          <a:xfrm>
            <a:off x="4070350" y="6597650"/>
            <a:ext cx="144463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6" name="Oval 114"/>
          <p:cNvSpPr>
            <a:spLocks noChangeArrowheads="1"/>
          </p:cNvSpPr>
          <p:nvPr/>
        </p:nvSpPr>
        <p:spPr bwMode="auto">
          <a:xfrm>
            <a:off x="36369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7" name="Oval 115"/>
          <p:cNvSpPr>
            <a:spLocks noChangeArrowheads="1"/>
          </p:cNvSpPr>
          <p:nvPr/>
        </p:nvSpPr>
        <p:spPr bwMode="auto">
          <a:xfrm>
            <a:off x="3852863" y="6597650"/>
            <a:ext cx="144462" cy="144463"/>
          </a:xfrm>
          <a:prstGeom prst="ellipse">
            <a:avLst/>
          </a:prstGeom>
          <a:solidFill>
            <a:schemeClr val="tx1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8" name="Oval 116"/>
          <p:cNvSpPr>
            <a:spLocks noChangeArrowheads="1"/>
          </p:cNvSpPr>
          <p:nvPr/>
        </p:nvSpPr>
        <p:spPr bwMode="auto">
          <a:xfrm>
            <a:off x="36353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619" name="Oval 117"/>
          <p:cNvSpPr>
            <a:spLocks noChangeArrowheads="1"/>
          </p:cNvSpPr>
          <p:nvPr/>
        </p:nvSpPr>
        <p:spPr bwMode="auto">
          <a:xfrm>
            <a:off x="3851275" y="6597650"/>
            <a:ext cx="144463" cy="14446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0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0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0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0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0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0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0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0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Box 1"/>
          <p:cNvSpPr txBox="1">
            <a:spLocks noChangeArrowheads="1"/>
          </p:cNvSpPr>
          <p:nvPr/>
        </p:nvSpPr>
        <p:spPr bwMode="auto">
          <a:xfrm>
            <a:off x="-15875" y="1052513"/>
            <a:ext cx="27162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/>
              <a:t>调幅和调频的主要区别：</a:t>
            </a:r>
          </a:p>
        </p:txBody>
      </p:sp>
      <p:pic>
        <p:nvPicPr>
          <p:cNvPr id="2355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4988" y="115888"/>
            <a:ext cx="4781550" cy="462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3" y="1412875"/>
            <a:ext cx="4398963" cy="2579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4724400"/>
            <a:ext cx="8537575" cy="1531938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83568" y="1700808"/>
            <a:ext cx="770485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基于</a:t>
            </a:r>
            <a:r>
              <a:rPr lang="en-US" altLang="zh-CN" dirty="0" err="1"/>
              <a:t>Matlab</a:t>
            </a:r>
            <a:r>
              <a:rPr lang="zh-CN" altLang="en-US" dirty="0"/>
              <a:t>的智能音频处理</a:t>
            </a:r>
          </a:p>
          <a:p>
            <a:endParaRPr lang="zh-CN" altLang="en-US" dirty="0"/>
          </a:p>
          <a:p>
            <a:r>
              <a:rPr lang="en-US" altLang="zh-CN" dirty="0"/>
              <a:t>1</a:t>
            </a:r>
            <a:r>
              <a:rPr lang="en-US" altLang="zh-CN" dirty="0" smtClean="0"/>
              <a:t>.</a:t>
            </a:r>
            <a:r>
              <a:rPr lang="zh-CN" altLang="en-US" dirty="0" smtClean="0"/>
              <a:t>利用</a:t>
            </a:r>
            <a:r>
              <a:rPr lang="en-US" altLang="zh-CN" dirty="0" err="1"/>
              <a:t>wavread</a:t>
            </a:r>
            <a:r>
              <a:rPr lang="zh-CN" altLang="en-US" dirty="0"/>
              <a:t>函数读取音频文件，获取其采样率、位宽等信息，并用</a:t>
            </a:r>
            <a:r>
              <a:rPr lang="en-US" altLang="zh-CN" dirty="0"/>
              <a:t>plot</a:t>
            </a:r>
            <a:r>
              <a:rPr lang="zh-CN" altLang="en-US" dirty="0"/>
              <a:t>函数将音频文件显示出来。学会利用</a:t>
            </a:r>
            <a:r>
              <a:rPr lang="en-US" altLang="zh-CN" dirty="0" err="1"/>
              <a:t>matlab</a:t>
            </a:r>
            <a:r>
              <a:rPr lang="zh-CN" altLang="en-US" dirty="0"/>
              <a:t>的</a:t>
            </a:r>
            <a:r>
              <a:rPr lang="en-US" altLang="zh-CN" dirty="0"/>
              <a:t>Help</a:t>
            </a:r>
            <a:r>
              <a:rPr lang="zh-CN" altLang="en-US" dirty="0"/>
              <a:t>文档。</a:t>
            </a:r>
          </a:p>
          <a:p>
            <a:endParaRPr lang="zh-CN" altLang="en-US" dirty="0"/>
          </a:p>
          <a:p>
            <a:r>
              <a:rPr lang="en-US" altLang="zh-CN" dirty="0"/>
              <a:t>2</a:t>
            </a:r>
            <a:r>
              <a:rPr lang="en-US" altLang="zh-CN" dirty="0" smtClean="0"/>
              <a:t>.</a:t>
            </a:r>
            <a:r>
              <a:rPr lang="zh-CN" altLang="en-US" dirty="0" smtClean="0"/>
              <a:t>利用</a:t>
            </a:r>
            <a:r>
              <a:rPr lang="en-US" altLang="zh-CN" dirty="0" err="1"/>
              <a:t>specgram</a:t>
            </a:r>
            <a:r>
              <a:rPr lang="zh-CN" altLang="en-US" dirty="0"/>
              <a:t>函数显示音频文件的语谱图。</a:t>
            </a:r>
          </a:p>
          <a:p>
            <a:endParaRPr lang="zh-CN" altLang="en-US" dirty="0"/>
          </a:p>
          <a:p>
            <a:r>
              <a:rPr lang="en-US" altLang="zh-CN" dirty="0"/>
              <a:t>3</a:t>
            </a:r>
            <a:r>
              <a:rPr lang="en-US" altLang="zh-CN" dirty="0" smtClean="0"/>
              <a:t>.</a:t>
            </a:r>
            <a:r>
              <a:rPr lang="zh-CN" altLang="en-US" dirty="0" smtClean="0"/>
              <a:t>在</a:t>
            </a:r>
            <a:r>
              <a:rPr lang="en-US" altLang="zh-CN" dirty="0"/>
              <a:t>1</a:t>
            </a:r>
            <a:r>
              <a:rPr lang="zh-CN" altLang="en-US" dirty="0"/>
              <a:t>的基础上，计算出音频文件的能量、每毫秒的过零率，用</a:t>
            </a:r>
            <a:r>
              <a:rPr lang="en-US" altLang="zh-CN" dirty="0"/>
              <a:t>plot</a:t>
            </a:r>
            <a:r>
              <a:rPr lang="zh-CN" altLang="en-US" dirty="0"/>
              <a:t>函数将两个处理的信息以及音频文件显示在一副图像上。（提示：能量为音频幅度的平方；</a:t>
            </a:r>
            <a:r>
              <a:rPr lang="en-US" altLang="zh-CN" dirty="0"/>
              <a:t>-0.8 0.2 -0.5 </a:t>
            </a:r>
            <a:r>
              <a:rPr lang="zh-CN" altLang="en-US" dirty="0"/>
              <a:t>为</a:t>
            </a:r>
            <a:r>
              <a:rPr lang="en-US" altLang="zh-CN" dirty="0"/>
              <a:t>2</a:t>
            </a:r>
            <a:r>
              <a:rPr lang="zh-CN" altLang="en-US" dirty="0"/>
              <a:t>次过零）</a:t>
            </a:r>
          </a:p>
        </p:txBody>
      </p:sp>
    </p:spTree>
    <p:extLst>
      <p:ext uri="{BB962C8B-B14F-4D97-AF65-F5344CB8AC3E}">
        <p14:creationId xmlns:p14="http://schemas.microsoft.com/office/powerpoint/2010/main" val="208218978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8" name="Picture 52" descr="course1-2-2-image00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3573041"/>
            <a:ext cx="5943600" cy="287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0" name="Oval 54"/>
          <p:cNvSpPr>
            <a:spLocks noChangeArrowheads="1"/>
          </p:cNvSpPr>
          <p:nvPr/>
        </p:nvSpPr>
        <p:spPr bwMode="auto">
          <a:xfrm>
            <a:off x="2124075" y="2783582"/>
            <a:ext cx="1214438" cy="774700"/>
          </a:xfrm>
          <a:prstGeom prst="ellipse">
            <a:avLst/>
          </a:prstGeom>
          <a:gradFill rotWithShape="0">
            <a:gsLst>
              <a:gs pos="0">
                <a:srgbClr val="CC0099"/>
              </a:gs>
              <a:gs pos="100000">
                <a:srgbClr val="5E004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hlink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400">
              <a:latin typeface="Tahoma" pitchFamily="34" charset="0"/>
            </a:endParaRPr>
          </a:p>
        </p:txBody>
      </p:sp>
      <p:graphicFrame>
        <p:nvGraphicFramePr>
          <p:cNvPr id="13321" name="Object 5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0881790"/>
              </p:ext>
            </p:extLst>
          </p:nvPr>
        </p:nvGraphicFramePr>
        <p:xfrm>
          <a:off x="190500" y="2862957"/>
          <a:ext cx="1143000" cy="687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4" name="剪辑" r:id="rId5" imgW="5753183" imgH="3421440" progId="MS_ClipArt_Gallery.2">
                  <p:embed/>
                </p:oleObj>
              </mc:Choice>
              <mc:Fallback>
                <p:oleObj name="剪辑" r:id="rId5" imgW="5753183" imgH="3421440" progId="MS_ClipArt_Gallery.2">
                  <p:embed/>
                  <p:pic>
                    <p:nvPicPr>
                      <p:cNvPr id="0" name="Object 5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" y="2862957"/>
                        <a:ext cx="1143000" cy="687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8520" name="Text Box 56"/>
          <p:cNvSpPr txBox="1">
            <a:spLocks noChangeArrowheads="1"/>
          </p:cNvSpPr>
          <p:nvPr/>
        </p:nvSpPr>
        <p:spPr bwMode="auto">
          <a:xfrm>
            <a:off x="2195513" y="2962969"/>
            <a:ext cx="11382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>
              <a:spcBef>
                <a:spcPct val="40000"/>
              </a:spcBef>
              <a:defRPr/>
            </a:pPr>
            <a:r>
              <a:rPr kumimoji="1" lang="zh-CN" alt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采样</a:t>
            </a:r>
          </a:p>
        </p:txBody>
      </p:sp>
      <p:sp>
        <p:nvSpPr>
          <p:cNvPr id="318521" name="Text Box 57"/>
          <p:cNvSpPr txBox="1">
            <a:spLocks noChangeArrowheads="1"/>
          </p:cNvSpPr>
          <p:nvPr/>
        </p:nvSpPr>
        <p:spPr bwMode="auto">
          <a:xfrm>
            <a:off x="6929438" y="3077269"/>
            <a:ext cx="25146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40000"/>
              </a:spcBef>
              <a:defRPr/>
            </a:pPr>
            <a:r>
              <a:rPr kumimoji="1" lang="en-US" altLang="zh-CN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itchFamily="18" charset="-122"/>
              </a:rPr>
              <a:t>101100  110011</a:t>
            </a:r>
          </a:p>
        </p:txBody>
      </p:sp>
      <p:graphicFrame>
        <p:nvGraphicFramePr>
          <p:cNvPr id="13324" name="Object 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6665470"/>
              </p:ext>
            </p:extLst>
          </p:nvPr>
        </p:nvGraphicFramePr>
        <p:xfrm>
          <a:off x="395288" y="2855019"/>
          <a:ext cx="114300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5" name="剪辑" r:id="rId7" imgW="5753183" imgH="3421440" progId="MS_ClipArt_Gallery.2">
                  <p:embed/>
                </p:oleObj>
              </mc:Choice>
              <mc:Fallback>
                <p:oleObj name="剪辑" r:id="rId7" imgW="5753183" imgH="3421440" progId="MS_ClipArt_Gallery.2">
                  <p:embed/>
                  <p:pic>
                    <p:nvPicPr>
                      <p:cNvPr id="0" name="Object 5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8" y="2855019"/>
                        <a:ext cx="1143000" cy="687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5" name="Object 6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3407724"/>
              </p:ext>
            </p:extLst>
          </p:nvPr>
        </p:nvGraphicFramePr>
        <p:xfrm>
          <a:off x="539750" y="2855019"/>
          <a:ext cx="1143000" cy="687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6" name="剪辑" r:id="rId9" imgW="5753183" imgH="3421440" progId="MS_ClipArt_Gallery.2">
                  <p:embed/>
                </p:oleObj>
              </mc:Choice>
              <mc:Fallback>
                <p:oleObj name="剪辑" r:id="rId9" imgW="5753183" imgH="3421440" progId="MS_ClipArt_Gallery.2">
                  <p:embed/>
                  <p:pic>
                    <p:nvPicPr>
                      <p:cNvPr id="0" name="Object 6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" y="2855019"/>
                        <a:ext cx="1143000" cy="687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26" name="AutoShape 61"/>
          <p:cNvSpPr>
            <a:spLocks noChangeArrowheads="1"/>
          </p:cNvSpPr>
          <p:nvPr/>
        </p:nvSpPr>
        <p:spPr bwMode="auto">
          <a:xfrm>
            <a:off x="1" y="2062857"/>
            <a:ext cx="9144000" cy="1654175"/>
          </a:xfrm>
          <a:prstGeom prst="roundRect">
            <a:avLst>
              <a:gd name="adj" fmla="val 13708"/>
            </a:avLst>
          </a:prstGeom>
          <a:noFill/>
          <a:ln w="9525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400">
              <a:latin typeface="Tahoma" pitchFamily="34" charset="0"/>
            </a:endParaRPr>
          </a:p>
        </p:txBody>
      </p:sp>
      <p:sp>
        <p:nvSpPr>
          <p:cNvPr id="13327" name="AutoShape 62"/>
          <p:cNvSpPr>
            <a:spLocks noChangeArrowheads="1"/>
          </p:cNvSpPr>
          <p:nvPr/>
        </p:nvSpPr>
        <p:spPr bwMode="auto">
          <a:xfrm>
            <a:off x="1643063" y="3005832"/>
            <a:ext cx="428625" cy="381000"/>
          </a:xfrm>
          <a:prstGeom prst="rightArrow">
            <a:avLst>
              <a:gd name="adj1" fmla="val 42500"/>
              <a:gd name="adj2" fmla="val 62917"/>
            </a:avLst>
          </a:prstGeom>
          <a:gradFill rotWithShape="0">
            <a:gsLst>
              <a:gs pos="0">
                <a:srgbClr val="007676"/>
              </a:gs>
              <a:gs pos="100000">
                <a:srgbClr val="00FFFF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400">
              <a:latin typeface="Tahoma" pitchFamily="34" charset="0"/>
            </a:endParaRPr>
          </a:p>
        </p:txBody>
      </p:sp>
      <p:sp>
        <p:nvSpPr>
          <p:cNvPr id="13328" name="AutoShape 63"/>
          <p:cNvSpPr>
            <a:spLocks noChangeArrowheads="1"/>
          </p:cNvSpPr>
          <p:nvPr/>
        </p:nvSpPr>
        <p:spPr bwMode="auto">
          <a:xfrm>
            <a:off x="6858000" y="3005832"/>
            <a:ext cx="428625" cy="381000"/>
          </a:xfrm>
          <a:prstGeom prst="rightArrow">
            <a:avLst>
              <a:gd name="adj1" fmla="val 42500"/>
              <a:gd name="adj2" fmla="val 62917"/>
            </a:avLst>
          </a:prstGeom>
          <a:gradFill rotWithShape="0">
            <a:gsLst>
              <a:gs pos="0">
                <a:srgbClr val="007676"/>
              </a:gs>
              <a:gs pos="100000">
                <a:srgbClr val="00FFFF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400">
              <a:latin typeface="Tahoma" pitchFamily="34" charset="0"/>
            </a:endParaRPr>
          </a:p>
        </p:txBody>
      </p:sp>
      <p:sp>
        <p:nvSpPr>
          <p:cNvPr id="13329" name="AutoShape 62"/>
          <p:cNvSpPr>
            <a:spLocks noChangeArrowheads="1"/>
          </p:cNvSpPr>
          <p:nvPr/>
        </p:nvSpPr>
        <p:spPr bwMode="auto">
          <a:xfrm>
            <a:off x="3429000" y="3005832"/>
            <a:ext cx="500063" cy="381000"/>
          </a:xfrm>
          <a:prstGeom prst="rightArrow">
            <a:avLst>
              <a:gd name="adj1" fmla="val 42500"/>
              <a:gd name="adj2" fmla="val 62921"/>
            </a:avLst>
          </a:prstGeom>
          <a:gradFill rotWithShape="0">
            <a:gsLst>
              <a:gs pos="0">
                <a:srgbClr val="007676"/>
              </a:gs>
              <a:gs pos="100000">
                <a:srgbClr val="00FFFF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400">
              <a:latin typeface="Tahoma" pitchFamily="34" charset="0"/>
            </a:endParaRPr>
          </a:p>
        </p:txBody>
      </p:sp>
      <p:sp>
        <p:nvSpPr>
          <p:cNvPr id="13330" name="Oval 54"/>
          <p:cNvSpPr>
            <a:spLocks noChangeArrowheads="1"/>
          </p:cNvSpPr>
          <p:nvPr/>
        </p:nvSpPr>
        <p:spPr bwMode="auto">
          <a:xfrm>
            <a:off x="4000500" y="2783582"/>
            <a:ext cx="1071563" cy="774700"/>
          </a:xfrm>
          <a:prstGeom prst="ellipse">
            <a:avLst/>
          </a:prstGeom>
          <a:gradFill rotWithShape="0">
            <a:gsLst>
              <a:gs pos="0">
                <a:srgbClr val="CC0099"/>
              </a:gs>
              <a:gs pos="100000">
                <a:srgbClr val="5E004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hlink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400">
              <a:latin typeface="Tahoma" pitchFamily="34" charset="0"/>
            </a:endParaRPr>
          </a:p>
        </p:txBody>
      </p:sp>
      <p:sp>
        <p:nvSpPr>
          <p:cNvPr id="20" name="Text Box 56"/>
          <p:cNvSpPr txBox="1">
            <a:spLocks noChangeArrowheads="1"/>
          </p:cNvSpPr>
          <p:nvPr/>
        </p:nvSpPr>
        <p:spPr bwMode="auto">
          <a:xfrm>
            <a:off x="3995738" y="2962969"/>
            <a:ext cx="11382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>
              <a:spcBef>
                <a:spcPct val="40000"/>
              </a:spcBef>
              <a:defRPr/>
            </a:pPr>
            <a:r>
              <a:rPr kumimoji="1" lang="zh-CN" alt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量化</a:t>
            </a:r>
          </a:p>
        </p:txBody>
      </p:sp>
      <p:sp>
        <p:nvSpPr>
          <p:cNvPr id="13332" name="Oval 54"/>
          <p:cNvSpPr>
            <a:spLocks noChangeArrowheads="1"/>
          </p:cNvSpPr>
          <p:nvPr/>
        </p:nvSpPr>
        <p:spPr bwMode="auto">
          <a:xfrm>
            <a:off x="5786438" y="2791519"/>
            <a:ext cx="928687" cy="774700"/>
          </a:xfrm>
          <a:prstGeom prst="ellipse">
            <a:avLst/>
          </a:prstGeom>
          <a:gradFill rotWithShape="0">
            <a:gsLst>
              <a:gs pos="0">
                <a:srgbClr val="CC0099"/>
              </a:gs>
              <a:gs pos="100000">
                <a:srgbClr val="5E0047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hlink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400">
              <a:latin typeface="Tahoma" pitchFamily="34" charset="0"/>
            </a:endParaRPr>
          </a:p>
        </p:txBody>
      </p:sp>
      <p:sp>
        <p:nvSpPr>
          <p:cNvPr id="22" name="Text Box 56"/>
          <p:cNvSpPr txBox="1">
            <a:spLocks noChangeArrowheads="1"/>
          </p:cNvSpPr>
          <p:nvPr/>
        </p:nvSpPr>
        <p:spPr bwMode="auto">
          <a:xfrm>
            <a:off x="5665788" y="2962969"/>
            <a:ext cx="11382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>
              <a:spcBef>
                <a:spcPct val="40000"/>
              </a:spcBef>
              <a:defRPr/>
            </a:pPr>
            <a:r>
              <a:rPr kumimoji="1" lang="zh-CN" altLang="en-US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</a:rPr>
              <a:t>编码</a:t>
            </a:r>
          </a:p>
        </p:txBody>
      </p:sp>
      <p:sp>
        <p:nvSpPr>
          <p:cNvPr id="13334" name="AutoShape 63"/>
          <p:cNvSpPr>
            <a:spLocks noChangeArrowheads="1"/>
          </p:cNvSpPr>
          <p:nvPr/>
        </p:nvSpPr>
        <p:spPr bwMode="auto">
          <a:xfrm>
            <a:off x="5143500" y="3005832"/>
            <a:ext cx="571500" cy="381000"/>
          </a:xfrm>
          <a:prstGeom prst="rightArrow">
            <a:avLst>
              <a:gd name="adj1" fmla="val 42500"/>
              <a:gd name="adj2" fmla="val 62917"/>
            </a:avLst>
          </a:prstGeom>
          <a:gradFill rotWithShape="0">
            <a:gsLst>
              <a:gs pos="0">
                <a:srgbClr val="007676"/>
              </a:gs>
              <a:gs pos="100000">
                <a:srgbClr val="00FFFF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400">
              <a:latin typeface="Tahoma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-36512" y="2148582"/>
            <a:ext cx="3986989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defRPr/>
            </a:pPr>
            <a:r>
              <a:rPr lang="zh-CN" altLang="en-US" sz="2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黑体" pitchFamily="49" charset="-122"/>
              </a:rPr>
              <a:t>自然界声音</a:t>
            </a:r>
            <a:r>
              <a:rPr lang="zh-CN" altLang="en-US" sz="24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黑体" pitchFamily="49" charset="-122"/>
              </a:rPr>
              <a:t>数字化的过程： </a:t>
            </a:r>
            <a:endParaRPr lang="zh-CN" altLang="en-US" sz="2400" dirty="0" smtClean="0">
              <a:solidFill>
                <a:schemeClr val="accent2"/>
              </a:solidFill>
              <a:latin typeface="Tahoma" pitchFamily="34" charset="0"/>
            </a:endParaRPr>
          </a:p>
        </p:txBody>
      </p:sp>
      <p:grpSp>
        <p:nvGrpSpPr>
          <p:cNvPr id="2068" name="Group 25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2069" name="Oval 26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0" name="Oval 27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1" name="Oval 28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2" name="Oval 29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3" name="Oval 30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4" name="Oval 31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5" name="Oval 32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6" name="Oval 33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7" name="Oval 34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8" name="Oval 35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79" name="Oval 36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0" name="Oval 37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1" name="Oval 38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2" name="Oval 39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3" name="Oval 40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4" name="Oval 41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5" name="Oval 42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6" name="Oval 43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7" name="Oval 44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8" name="Oval 45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89" name="Oval 46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0" name="Oval 47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1" name="Oval 48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2" name="Oval 49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3" name="Oval 50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4" name="Oval 51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5" name="Oval 52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6" name="Oval 53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7" name="Oval 54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8" name="Oval 55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099" name="Oval 56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100" name="Oval 57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2101" name="Oval 58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  <p:sp>
        <p:nvSpPr>
          <p:cNvPr id="58" name="任意多边形 57"/>
          <p:cNvSpPr/>
          <p:nvPr/>
        </p:nvSpPr>
        <p:spPr>
          <a:xfrm>
            <a:off x="2409328" y="1403109"/>
            <a:ext cx="1661890" cy="585731"/>
          </a:xfrm>
          <a:custGeom>
            <a:avLst/>
            <a:gdLst>
              <a:gd name="connsiteX0" fmla="*/ 0 w 3778898"/>
              <a:gd name="connsiteY0" fmla="*/ 886483 h 2443558"/>
              <a:gd name="connsiteX1" fmla="*/ 270587 w 3778898"/>
              <a:gd name="connsiteY1" fmla="*/ 2435365 h 2443558"/>
              <a:gd name="connsiteX2" fmla="*/ 905069 w 3778898"/>
              <a:gd name="connsiteY2" fmla="*/ 289324 h 2443558"/>
              <a:gd name="connsiteX3" fmla="*/ 1390261 w 3778898"/>
              <a:gd name="connsiteY3" fmla="*/ 1632932 h 2443558"/>
              <a:gd name="connsiteX4" fmla="*/ 1828800 w 3778898"/>
              <a:gd name="connsiteY4" fmla="*/ 671879 h 2443558"/>
              <a:gd name="connsiteX5" fmla="*/ 2080726 w 3778898"/>
              <a:gd name="connsiteY5" fmla="*/ 2155447 h 2443558"/>
              <a:gd name="connsiteX6" fmla="*/ 2425959 w 3778898"/>
              <a:gd name="connsiteY6" fmla="*/ 1026443 h 2443558"/>
              <a:gd name="connsiteX7" fmla="*/ 2584579 w 3778898"/>
              <a:gd name="connsiteY7" fmla="*/ 1679585 h 2443558"/>
              <a:gd name="connsiteX8" fmla="*/ 2957804 w 3778898"/>
              <a:gd name="connsiteY8" fmla="*/ 75 h 2443558"/>
              <a:gd name="connsiteX9" fmla="*/ 3181738 w 3778898"/>
              <a:gd name="connsiteY9" fmla="*/ 1754230 h 2443558"/>
              <a:gd name="connsiteX10" fmla="*/ 3433665 w 3778898"/>
              <a:gd name="connsiteY10" fmla="*/ 1082426 h 2443558"/>
              <a:gd name="connsiteX11" fmla="*/ 3778898 w 3778898"/>
              <a:gd name="connsiteY11" fmla="*/ 1427659 h 2443558"/>
              <a:gd name="connsiteX12" fmla="*/ 3778898 w 3778898"/>
              <a:gd name="connsiteY12" fmla="*/ 1427659 h 2443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78898" h="2443558">
                <a:moveTo>
                  <a:pt x="0" y="886483"/>
                </a:moveTo>
                <a:cubicBezTo>
                  <a:pt x="59871" y="1710687"/>
                  <a:pt x="119742" y="2534891"/>
                  <a:pt x="270587" y="2435365"/>
                </a:cubicBezTo>
                <a:cubicBezTo>
                  <a:pt x="421432" y="2335839"/>
                  <a:pt x="718457" y="423063"/>
                  <a:pt x="905069" y="289324"/>
                </a:cubicBezTo>
                <a:cubicBezTo>
                  <a:pt x="1091681" y="155585"/>
                  <a:pt x="1236306" y="1569173"/>
                  <a:pt x="1390261" y="1632932"/>
                </a:cubicBezTo>
                <a:cubicBezTo>
                  <a:pt x="1544216" y="1696691"/>
                  <a:pt x="1713722" y="584793"/>
                  <a:pt x="1828800" y="671879"/>
                </a:cubicBezTo>
                <a:cubicBezTo>
                  <a:pt x="1943878" y="758965"/>
                  <a:pt x="1981200" y="2096353"/>
                  <a:pt x="2080726" y="2155447"/>
                </a:cubicBezTo>
                <a:cubicBezTo>
                  <a:pt x="2180252" y="2214541"/>
                  <a:pt x="2341984" y="1105753"/>
                  <a:pt x="2425959" y="1026443"/>
                </a:cubicBezTo>
                <a:cubicBezTo>
                  <a:pt x="2509934" y="947133"/>
                  <a:pt x="2495938" y="1850646"/>
                  <a:pt x="2584579" y="1679585"/>
                </a:cubicBezTo>
                <a:cubicBezTo>
                  <a:pt x="2673220" y="1508524"/>
                  <a:pt x="2858278" y="-12366"/>
                  <a:pt x="2957804" y="75"/>
                </a:cubicBezTo>
                <a:cubicBezTo>
                  <a:pt x="3057330" y="12516"/>
                  <a:pt x="3102428" y="1573838"/>
                  <a:pt x="3181738" y="1754230"/>
                </a:cubicBezTo>
                <a:cubicBezTo>
                  <a:pt x="3261048" y="1934622"/>
                  <a:pt x="3334138" y="1136855"/>
                  <a:pt x="3433665" y="1082426"/>
                </a:cubicBezTo>
                <a:cubicBezTo>
                  <a:pt x="3533192" y="1027998"/>
                  <a:pt x="3778898" y="1427659"/>
                  <a:pt x="3778898" y="1427659"/>
                </a:cubicBezTo>
                <a:lnTo>
                  <a:pt x="3778898" y="1427659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/>
        </p:nvSpPr>
        <p:spPr>
          <a:xfrm>
            <a:off x="4652113" y="1403109"/>
            <a:ext cx="1661890" cy="585731"/>
          </a:xfrm>
          <a:custGeom>
            <a:avLst/>
            <a:gdLst>
              <a:gd name="connsiteX0" fmla="*/ 0 w 3778898"/>
              <a:gd name="connsiteY0" fmla="*/ 886483 h 2443558"/>
              <a:gd name="connsiteX1" fmla="*/ 270587 w 3778898"/>
              <a:gd name="connsiteY1" fmla="*/ 2435365 h 2443558"/>
              <a:gd name="connsiteX2" fmla="*/ 905069 w 3778898"/>
              <a:gd name="connsiteY2" fmla="*/ 289324 h 2443558"/>
              <a:gd name="connsiteX3" fmla="*/ 1390261 w 3778898"/>
              <a:gd name="connsiteY3" fmla="*/ 1632932 h 2443558"/>
              <a:gd name="connsiteX4" fmla="*/ 1828800 w 3778898"/>
              <a:gd name="connsiteY4" fmla="*/ 671879 h 2443558"/>
              <a:gd name="connsiteX5" fmla="*/ 2080726 w 3778898"/>
              <a:gd name="connsiteY5" fmla="*/ 2155447 h 2443558"/>
              <a:gd name="connsiteX6" fmla="*/ 2425959 w 3778898"/>
              <a:gd name="connsiteY6" fmla="*/ 1026443 h 2443558"/>
              <a:gd name="connsiteX7" fmla="*/ 2584579 w 3778898"/>
              <a:gd name="connsiteY7" fmla="*/ 1679585 h 2443558"/>
              <a:gd name="connsiteX8" fmla="*/ 2957804 w 3778898"/>
              <a:gd name="connsiteY8" fmla="*/ 75 h 2443558"/>
              <a:gd name="connsiteX9" fmla="*/ 3181738 w 3778898"/>
              <a:gd name="connsiteY9" fmla="*/ 1754230 h 2443558"/>
              <a:gd name="connsiteX10" fmla="*/ 3433665 w 3778898"/>
              <a:gd name="connsiteY10" fmla="*/ 1082426 h 2443558"/>
              <a:gd name="connsiteX11" fmla="*/ 3778898 w 3778898"/>
              <a:gd name="connsiteY11" fmla="*/ 1427659 h 2443558"/>
              <a:gd name="connsiteX12" fmla="*/ 3778898 w 3778898"/>
              <a:gd name="connsiteY12" fmla="*/ 1427659 h 2443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78898" h="2443558">
                <a:moveTo>
                  <a:pt x="0" y="886483"/>
                </a:moveTo>
                <a:cubicBezTo>
                  <a:pt x="59871" y="1710687"/>
                  <a:pt x="119742" y="2534891"/>
                  <a:pt x="270587" y="2435365"/>
                </a:cubicBezTo>
                <a:cubicBezTo>
                  <a:pt x="421432" y="2335839"/>
                  <a:pt x="718457" y="423063"/>
                  <a:pt x="905069" y="289324"/>
                </a:cubicBezTo>
                <a:cubicBezTo>
                  <a:pt x="1091681" y="155585"/>
                  <a:pt x="1236306" y="1569173"/>
                  <a:pt x="1390261" y="1632932"/>
                </a:cubicBezTo>
                <a:cubicBezTo>
                  <a:pt x="1544216" y="1696691"/>
                  <a:pt x="1713722" y="584793"/>
                  <a:pt x="1828800" y="671879"/>
                </a:cubicBezTo>
                <a:cubicBezTo>
                  <a:pt x="1943878" y="758965"/>
                  <a:pt x="1981200" y="2096353"/>
                  <a:pt x="2080726" y="2155447"/>
                </a:cubicBezTo>
                <a:cubicBezTo>
                  <a:pt x="2180252" y="2214541"/>
                  <a:pt x="2341984" y="1105753"/>
                  <a:pt x="2425959" y="1026443"/>
                </a:cubicBezTo>
                <a:cubicBezTo>
                  <a:pt x="2509934" y="947133"/>
                  <a:pt x="2495938" y="1850646"/>
                  <a:pt x="2584579" y="1679585"/>
                </a:cubicBezTo>
                <a:cubicBezTo>
                  <a:pt x="2673220" y="1508524"/>
                  <a:pt x="2858278" y="-12366"/>
                  <a:pt x="2957804" y="75"/>
                </a:cubicBezTo>
                <a:cubicBezTo>
                  <a:pt x="3057330" y="12516"/>
                  <a:pt x="3102428" y="1573838"/>
                  <a:pt x="3181738" y="1754230"/>
                </a:cubicBezTo>
                <a:cubicBezTo>
                  <a:pt x="3261048" y="1934622"/>
                  <a:pt x="3334138" y="1136855"/>
                  <a:pt x="3433665" y="1082426"/>
                </a:cubicBezTo>
                <a:cubicBezTo>
                  <a:pt x="3533192" y="1027998"/>
                  <a:pt x="3778898" y="1427659"/>
                  <a:pt x="3778898" y="1427659"/>
                </a:cubicBezTo>
                <a:lnTo>
                  <a:pt x="3778898" y="1427659"/>
                </a:lnTo>
              </a:path>
            </a:pathLst>
          </a:cu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右箭头 59"/>
          <p:cNvSpPr/>
          <p:nvPr/>
        </p:nvSpPr>
        <p:spPr>
          <a:xfrm>
            <a:off x="4172891" y="1635230"/>
            <a:ext cx="370859" cy="231218"/>
          </a:xfrm>
          <a:prstGeom prst="rightArrow">
            <a:avLst/>
          </a:prstGeom>
          <a:solidFill>
            <a:srgbClr val="1E8DD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-36512" y="1481253"/>
            <a:ext cx="24160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自然界模拟信号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连续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6333131" y="1489308"/>
            <a:ext cx="29193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计算机中数字信号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离散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-71027" y="973838"/>
            <a:ext cx="3986989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defRPr/>
            </a:pPr>
            <a:r>
              <a:rPr lang="zh-CN" altLang="en-US" sz="24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黑体" pitchFamily="49" charset="-122"/>
              </a:rPr>
              <a:t>自然界声音数字化的目的： </a:t>
            </a:r>
            <a:endParaRPr lang="zh-CN" altLang="en-US" sz="2400" dirty="0" smtClean="0">
              <a:solidFill>
                <a:schemeClr val="accent2"/>
              </a:solidFill>
              <a:latin typeface="Tahoma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25420" y="587769"/>
            <a:ext cx="2266950" cy="923925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18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18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3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3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3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3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3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3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20" grpId="0" animBg="1"/>
      <p:bldP spid="318520" grpId="0"/>
      <p:bldP spid="318521" grpId="0"/>
      <p:bldP spid="13326" grpId="0" animBg="1"/>
      <p:bldP spid="13327" grpId="0" animBg="1"/>
      <p:bldP spid="13328" grpId="0" animBg="1"/>
      <p:bldP spid="13329" grpId="0" animBg="1"/>
      <p:bldP spid="13330" grpId="0" animBg="1"/>
      <p:bldP spid="20" grpId="0"/>
      <p:bldP spid="13332" grpId="0" animBg="1"/>
      <p:bldP spid="22" grpId="0"/>
      <p:bldP spid="13334" grpId="0" animBg="1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 Box 2"/>
          <p:cNvSpPr txBox="1">
            <a:spLocks noChangeArrowheads="1"/>
          </p:cNvSpPr>
          <p:nvPr/>
        </p:nvSpPr>
        <p:spPr bwMode="auto">
          <a:xfrm>
            <a:off x="900113" y="908050"/>
            <a:ext cx="7632700" cy="393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3600" dirty="0">
                <a:latin typeface="宋体" pitchFamily="2" charset="-122"/>
                <a:ea typeface="隶书" pitchFamily="49" charset="-122"/>
              </a:rPr>
              <a:t>	</a:t>
            </a:r>
            <a:r>
              <a:rPr kumimoji="1" lang="zh-CN" altLang="en-US" sz="3600" dirty="0">
                <a:latin typeface="宋体" pitchFamily="2" charset="-122"/>
                <a:ea typeface="隶书" pitchFamily="49" charset="-122"/>
              </a:rPr>
              <a:t>对模拟音频信号进行采样量化编码后，得到数字音频。</a:t>
            </a:r>
            <a:r>
              <a:rPr kumimoji="1" lang="zh-CN" altLang="en-US" sz="3600" dirty="0">
                <a:solidFill>
                  <a:srgbClr val="C00000"/>
                </a:solidFill>
                <a:latin typeface="宋体" pitchFamily="2" charset="-122"/>
                <a:ea typeface="隶书" pitchFamily="49" charset="-122"/>
              </a:rPr>
              <a:t>数字音频的质量</a:t>
            </a:r>
            <a:r>
              <a:rPr kumimoji="1" lang="zh-CN" altLang="en-US" sz="3600" dirty="0">
                <a:latin typeface="宋体" pitchFamily="2" charset="-122"/>
                <a:ea typeface="隶书" pitchFamily="49" charset="-122"/>
              </a:rPr>
              <a:t>取决于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kumimoji="1" lang="zh-CN" altLang="en-US" sz="3600" dirty="0">
              <a:latin typeface="宋体" pitchFamily="2" charset="-122"/>
              <a:ea typeface="隶书" pitchFamily="49" charset="-122"/>
            </a:endParaRPr>
          </a:p>
          <a:p>
            <a:pPr eaLnBrk="1" hangingPunct="1">
              <a:spcBef>
                <a:spcPct val="0"/>
              </a:spcBef>
            </a:pPr>
            <a:r>
              <a:rPr kumimoji="1" lang="zh-CN" altLang="en-US" sz="3600" dirty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采样频率</a:t>
            </a:r>
            <a:endParaRPr kumimoji="1" lang="zh-CN" altLang="en-US" sz="3600" dirty="0">
              <a:latin typeface="宋体" pitchFamily="2" charset="-122"/>
              <a:ea typeface="隶书" pitchFamily="49" charset="-122"/>
            </a:endParaRPr>
          </a:p>
          <a:p>
            <a:pPr eaLnBrk="1" hangingPunct="1">
              <a:spcBef>
                <a:spcPct val="0"/>
              </a:spcBef>
            </a:pPr>
            <a:r>
              <a:rPr kumimoji="1" lang="zh-CN" altLang="en-US" sz="3600" dirty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量化位数</a:t>
            </a:r>
          </a:p>
          <a:p>
            <a:pPr eaLnBrk="1" hangingPunct="1">
              <a:spcBef>
                <a:spcPct val="0"/>
              </a:spcBef>
            </a:pPr>
            <a:r>
              <a:rPr kumimoji="1" lang="zh-CN" altLang="en-US" sz="3600" dirty="0">
                <a:solidFill>
                  <a:schemeClr val="tx2"/>
                </a:solidFill>
                <a:latin typeface="宋体" pitchFamily="2" charset="-122"/>
                <a:ea typeface="隶书" pitchFamily="49" charset="-122"/>
              </a:rPr>
              <a:t>声道数</a:t>
            </a:r>
          </a:p>
        </p:txBody>
      </p:sp>
      <p:grpSp>
        <p:nvGrpSpPr>
          <p:cNvPr id="3075" name="Group 3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3077" name="Oval 4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78" name="Oval 5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79" name="Oval 6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0" name="Oval 7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1" name="Oval 8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2" name="Oval 9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3" name="Oval 10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4" name="Oval 11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5" name="Oval 12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6" name="Oval 13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7" name="Oval 14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8" name="Oval 15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89" name="Oval 16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0" name="Oval 17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1" name="Oval 18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2" name="Oval 19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3" name="Oval 20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4" name="Oval 21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5" name="Oval 22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6" name="Oval 23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7" name="Oval 24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8" name="Oval 25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099" name="Oval 26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0" name="Oval 27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1" name="Oval 28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2" name="Oval 29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3" name="Oval 30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4" name="Oval 31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5" name="Oval 32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6" name="Oval 33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7" name="Oval 34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8" name="Oval 35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3109" name="Oval 36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  <p:pic>
        <p:nvPicPr>
          <p:cNvPr id="37" name="Picture 52" descr="course1-2-2-image0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275" y="2466975"/>
            <a:ext cx="5083175" cy="246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1017588" y="5013176"/>
            <a:ext cx="81264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我们先分别介绍这</a:t>
            </a:r>
            <a:r>
              <a:rPr lang="en-US" altLang="zh-CN" dirty="0">
                <a:solidFill>
                  <a:srgbClr val="7030A0"/>
                </a:solidFill>
              </a:rPr>
              <a:t>3</a:t>
            </a:r>
            <a:r>
              <a:rPr lang="zh-CN" altLang="en-US" dirty="0">
                <a:solidFill>
                  <a:srgbClr val="7030A0"/>
                </a:solidFill>
              </a:rPr>
              <a:t>个概念，然后解释为什么数字音频的质量取决于这</a:t>
            </a:r>
            <a:r>
              <a:rPr lang="en-US" altLang="zh-CN" dirty="0">
                <a:solidFill>
                  <a:srgbClr val="7030A0"/>
                </a:solidFill>
              </a:rPr>
              <a:t>3</a:t>
            </a:r>
            <a:r>
              <a:rPr lang="zh-CN" altLang="en-US" dirty="0">
                <a:solidFill>
                  <a:srgbClr val="7030A0"/>
                </a:solidFill>
              </a:rPr>
              <a:t>个</a:t>
            </a:r>
            <a:r>
              <a:rPr lang="zh-CN" altLang="en-US" dirty="0" smtClean="0">
                <a:solidFill>
                  <a:srgbClr val="7030A0"/>
                </a:solidFill>
              </a:rPr>
              <a:t>参数？</a:t>
            </a:r>
            <a:endParaRPr lang="zh-CN" altLang="en-US" dirty="0">
              <a:solidFill>
                <a:srgbClr val="7030A0"/>
              </a:solidFill>
            </a:endParaRPr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7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78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3225" y="3284538"/>
            <a:ext cx="8229600" cy="3125787"/>
          </a:xfrm>
        </p:spPr>
        <p:txBody>
          <a:bodyPr/>
          <a:lstStyle/>
          <a:p>
            <a:pPr eaLnBrk="1" hangingPunct="1"/>
            <a:r>
              <a:rPr lang="zh-CN" altLang="en-US" dirty="0" smtClean="0">
                <a:solidFill>
                  <a:srgbClr val="C00000"/>
                </a:solidFill>
              </a:rPr>
              <a:t>采样频率</a:t>
            </a:r>
            <a:r>
              <a:rPr lang="zh-CN" altLang="en-US" dirty="0" smtClean="0"/>
              <a:t>是指一秒钟时间内采样的次数。</a:t>
            </a:r>
          </a:p>
          <a:p>
            <a:pPr eaLnBrk="1" hangingPunct="1"/>
            <a:r>
              <a:rPr lang="zh-CN" altLang="en-US" dirty="0" smtClean="0"/>
              <a:t>在计算机多媒体音频处理中，采样频率通常采用三种：</a:t>
            </a:r>
            <a:r>
              <a:rPr lang="en-US" altLang="zh-CN" dirty="0" smtClean="0"/>
              <a:t>11.025KHz(</a:t>
            </a:r>
            <a:r>
              <a:rPr lang="zh-CN" altLang="en-US" dirty="0" smtClean="0"/>
              <a:t>语音效果</a:t>
            </a:r>
            <a:r>
              <a:rPr lang="en-US" altLang="zh-CN" dirty="0" smtClean="0"/>
              <a:t>)</a:t>
            </a:r>
            <a:r>
              <a:rPr lang="zh-CN" altLang="en-US" dirty="0" smtClean="0"/>
              <a:t>、</a:t>
            </a:r>
            <a:r>
              <a:rPr lang="en-US" altLang="zh-CN" dirty="0" smtClean="0"/>
              <a:t>22.05KHz(</a:t>
            </a:r>
            <a:r>
              <a:rPr lang="zh-CN" altLang="en-US" dirty="0" smtClean="0"/>
              <a:t>音乐效果</a:t>
            </a:r>
            <a:r>
              <a:rPr lang="en-US" altLang="zh-CN" dirty="0" smtClean="0"/>
              <a:t>)</a:t>
            </a:r>
            <a:r>
              <a:rPr lang="zh-CN" altLang="en-US" dirty="0" smtClean="0"/>
              <a:t>、</a:t>
            </a:r>
            <a:r>
              <a:rPr lang="en-US" altLang="zh-CN" dirty="0" smtClean="0"/>
              <a:t>44.1KHz(</a:t>
            </a:r>
            <a:r>
              <a:rPr lang="zh-CN" altLang="en-US" dirty="0" smtClean="0"/>
              <a:t>高保真效果</a:t>
            </a:r>
            <a:r>
              <a:rPr lang="en-US" altLang="zh-CN" dirty="0" smtClean="0"/>
              <a:t>)</a:t>
            </a:r>
            <a:r>
              <a:rPr lang="zh-CN" altLang="en-US" dirty="0" smtClean="0"/>
              <a:t>。常见的</a:t>
            </a:r>
            <a:r>
              <a:rPr lang="en-US" altLang="zh-CN" dirty="0" smtClean="0"/>
              <a:t>CD</a:t>
            </a:r>
            <a:r>
              <a:rPr lang="zh-CN" altLang="en-US" dirty="0" smtClean="0"/>
              <a:t>唱盘的采样频率即为</a:t>
            </a:r>
            <a:r>
              <a:rPr lang="en-US" altLang="zh-CN" dirty="0" smtClean="0"/>
              <a:t>44.1KHz</a:t>
            </a:r>
            <a:r>
              <a:rPr lang="zh-CN" altLang="en-US" dirty="0" smtClean="0"/>
              <a:t>。</a:t>
            </a:r>
          </a:p>
          <a:p>
            <a:pPr eaLnBrk="1" hangingPunct="1"/>
            <a:endParaRPr lang="en-US" altLang="zh-CN" dirty="0" smtClean="0"/>
          </a:p>
        </p:txBody>
      </p:sp>
      <p:sp>
        <p:nvSpPr>
          <p:cNvPr id="92164" name="Rectangle 4"/>
          <p:cNvSpPr>
            <a:spLocks noChangeArrowheads="1"/>
          </p:cNvSpPr>
          <p:nvPr/>
        </p:nvSpPr>
        <p:spPr bwMode="auto">
          <a:xfrm>
            <a:off x="1222375" y="0"/>
            <a:ext cx="79216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1pPr>
            <a:lvl2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2pPr>
            <a:lvl3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3pPr>
            <a:lvl4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4pPr>
            <a:lvl5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r">
              <a:defRPr/>
            </a:pPr>
            <a:r>
              <a:rPr lang="zh-CN" altLang="en-US" sz="4000" b="1" smtClean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隶书" pitchFamily="49" charset="-122"/>
                <a:ea typeface="隶书" pitchFamily="49" charset="-122"/>
              </a:rPr>
              <a:t>采样频率</a:t>
            </a:r>
          </a:p>
        </p:txBody>
      </p:sp>
      <p:grpSp>
        <p:nvGrpSpPr>
          <p:cNvPr id="4100" name="Group 6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4102" name="Oval 7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03" name="Oval 8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04" name="Oval 9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05" name="Oval 10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06" name="Oval 11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07" name="Oval 12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08" name="Oval 13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09" name="Oval 14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0" name="Oval 15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1" name="Oval 16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2" name="Oval 17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3" name="Oval 18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4" name="Oval 19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5" name="Oval 20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6" name="Oval 21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7" name="Oval 22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8" name="Oval 23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19" name="Oval 24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0" name="Oval 25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1" name="Oval 26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2" name="Oval 27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3" name="Oval 28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4" name="Oval 29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5" name="Oval 30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6" name="Oval 31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7" name="Oval 32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8" name="Oval 33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29" name="Oval 34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30" name="Oval 35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31" name="Oval 36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32" name="Oval 37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33" name="Oval 38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4134" name="Oval 39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  <p:pic>
        <p:nvPicPr>
          <p:cNvPr id="38" name="Picture 52" descr="course1-2-2-image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738" y="836613"/>
            <a:ext cx="5083175" cy="246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89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6" name="Rectangle 39"/>
          <p:cNvSpPr>
            <a:spLocks noChangeArrowheads="1"/>
          </p:cNvSpPr>
          <p:nvPr/>
        </p:nvSpPr>
        <p:spPr bwMode="auto">
          <a:xfrm>
            <a:off x="395288" y="1341438"/>
            <a:ext cx="8748712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35000"/>
              </a:lnSpc>
              <a:spcBef>
                <a:spcPct val="60000"/>
              </a:spcBef>
              <a:buFontTx/>
              <a:buNone/>
            </a:pPr>
            <a:r>
              <a:rPr kumimoji="1" lang="zh-CN" altLang="en-US" sz="2800" b="1" dirty="0">
                <a:latin typeface="宋体" pitchFamily="2" charset="-122"/>
              </a:rPr>
              <a:t>采样频率的高低是根据</a:t>
            </a:r>
            <a:r>
              <a:rPr kumimoji="1" lang="zh-CN" altLang="en-US" sz="2800" b="1" dirty="0">
                <a:solidFill>
                  <a:srgbClr val="FF3300"/>
                </a:solidFill>
                <a:latin typeface="宋体" pitchFamily="2" charset="-122"/>
              </a:rPr>
              <a:t>奈奎斯特理论</a:t>
            </a:r>
            <a:r>
              <a:rPr kumimoji="1" lang="en-US" altLang="zh-CN" sz="2800" b="1" dirty="0">
                <a:latin typeface="宋体" pitchFamily="2" charset="-122"/>
              </a:rPr>
              <a:t>(</a:t>
            </a:r>
            <a:r>
              <a:rPr kumimoji="1" lang="en-US" altLang="zh-CN" sz="2800" b="1" dirty="0" err="1">
                <a:latin typeface="Times New Roman" charset="0"/>
              </a:rPr>
              <a:t>Nyquist</a:t>
            </a:r>
            <a:r>
              <a:rPr kumimoji="1" lang="en-US" altLang="zh-CN" sz="2800" b="1" dirty="0">
                <a:latin typeface="Times New Roman" charset="0"/>
              </a:rPr>
              <a:t> theory</a:t>
            </a:r>
            <a:r>
              <a:rPr kumimoji="1" lang="en-US" altLang="zh-CN" sz="2800" b="1" dirty="0">
                <a:latin typeface="宋体" pitchFamily="2" charset="-122"/>
              </a:rPr>
              <a:t>)</a:t>
            </a:r>
            <a:r>
              <a:rPr kumimoji="1" lang="zh-CN" altLang="en-US" sz="2800" b="1" dirty="0">
                <a:latin typeface="宋体" pitchFamily="2" charset="-122"/>
              </a:rPr>
              <a:t>和声音信号本身的最高频率决定的。奈奎斯特理论指出，采样频率 </a:t>
            </a:r>
            <a:r>
              <a:rPr kumimoji="1" lang="en-US" altLang="zh-CN" sz="2800" b="1" i="1" dirty="0">
                <a:latin typeface="Times New Roman" charset="0"/>
              </a:rPr>
              <a:t>f</a:t>
            </a:r>
            <a:r>
              <a:rPr kumimoji="1" lang="en-US" altLang="zh-CN" sz="2800" b="1" i="1" baseline="-25000" dirty="0">
                <a:latin typeface="Times New Roman" charset="0"/>
              </a:rPr>
              <a:t>s </a:t>
            </a:r>
            <a:r>
              <a:rPr kumimoji="1" lang="zh-CN" altLang="en-US" sz="2800" b="1" dirty="0">
                <a:latin typeface="宋体" pitchFamily="2" charset="-122"/>
              </a:rPr>
              <a:t>不应低于声音信号最高频率 </a:t>
            </a:r>
            <a:r>
              <a:rPr kumimoji="1" lang="en-US" altLang="zh-CN" sz="2800" b="1" i="1" dirty="0">
                <a:latin typeface="Times New Roman" charset="0"/>
              </a:rPr>
              <a:t>f </a:t>
            </a:r>
            <a:r>
              <a:rPr kumimoji="1" lang="zh-CN" altLang="en-US" sz="2800" b="1" dirty="0">
                <a:latin typeface="宋体" pitchFamily="2" charset="-122"/>
              </a:rPr>
              <a:t>的两倍，这样就能把以数字表达的声音还原成原来的声音，这叫做</a:t>
            </a:r>
            <a:r>
              <a:rPr kumimoji="1" lang="zh-CN" altLang="en-US" sz="2800" b="1" dirty="0">
                <a:solidFill>
                  <a:srgbClr val="FF3300"/>
                </a:solidFill>
                <a:latin typeface="宋体" pitchFamily="2" charset="-122"/>
              </a:rPr>
              <a:t>无损数字化</a:t>
            </a:r>
            <a:r>
              <a:rPr kumimoji="1" lang="en-US" altLang="zh-CN" sz="2800" b="1" dirty="0">
                <a:latin typeface="宋体" pitchFamily="2" charset="-122"/>
              </a:rPr>
              <a:t>(</a:t>
            </a:r>
            <a:r>
              <a:rPr kumimoji="1" lang="en-US" altLang="zh-CN" sz="2800" b="1" dirty="0">
                <a:latin typeface="Times New Roman" charset="0"/>
              </a:rPr>
              <a:t>lossless digitization</a:t>
            </a:r>
            <a:r>
              <a:rPr kumimoji="1" lang="en-US" altLang="zh-CN" sz="2800" b="1" dirty="0">
                <a:latin typeface="宋体" pitchFamily="2" charset="-122"/>
              </a:rPr>
              <a:t>)</a:t>
            </a:r>
            <a:r>
              <a:rPr kumimoji="1" lang="zh-CN" altLang="en-US" sz="2800" b="1" dirty="0">
                <a:latin typeface="宋体" pitchFamily="2" charset="-122"/>
              </a:rPr>
              <a:t>。</a:t>
            </a:r>
          </a:p>
          <a:p>
            <a:pPr eaLnBrk="1" hangingPunct="1">
              <a:lnSpc>
                <a:spcPct val="135000"/>
              </a:lnSpc>
              <a:spcBef>
                <a:spcPct val="60000"/>
              </a:spcBef>
              <a:buFontTx/>
              <a:buNone/>
            </a:pPr>
            <a:r>
              <a:rPr kumimoji="1" lang="zh-CN" altLang="en-US" sz="2800" b="1" dirty="0">
                <a:latin typeface="宋体" pitchFamily="2" charset="-122"/>
              </a:rPr>
              <a:t>采样定律用公式表示为    </a:t>
            </a:r>
            <a:r>
              <a:rPr kumimoji="1" lang="en-US" altLang="zh-CN" sz="2800" b="1" i="1" dirty="0">
                <a:latin typeface="Times New Roman" charset="0"/>
              </a:rPr>
              <a:t>f</a:t>
            </a:r>
            <a:r>
              <a:rPr kumimoji="1" lang="en-US" altLang="zh-CN" sz="2800" b="1" i="1" baseline="-25000" dirty="0">
                <a:latin typeface="Times New Roman" charset="0"/>
              </a:rPr>
              <a:t>s</a:t>
            </a:r>
            <a:r>
              <a:rPr kumimoji="1" lang="en-US" altLang="zh-CN" sz="2800" b="1" dirty="0">
                <a:latin typeface="Times New Roman" charset="0"/>
              </a:rPr>
              <a:t> ≥ 2</a:t>
            </a:r>
            <a:r>
              <a:rPr kumimoji="1" lang="en-US" altLang="zh-CN" sz="2800" b="1" i="1" dirty="0">
                <a:latin typeface="Times New Roman" charset="0"/>
              </a:rPr>
              <a:t>f</a:t>
            </a:r>
            <a:r>
              <a:rPr kumimoji="1" lang="en-US" altLang="zh-CN" sz="2800" b="1" dirty="0">
                <a:latin typeface="宋体" pitchFamily="2" charset="-122"/>
              </a:rPr>
              <a:t> </a:t>
            </a:r>
          </a:p>
          <a:p>
            <a:pPr eaLnBrk="1" hangingPunct="1">
              <a:lnSpc>
                <a:spcPct val="135000"/>
              </a:lnSpc>
              <a:spcBef>
                <a:spcPct val="60000"/>
              </a:spcBef>
              <a:buFontTx/>
              <a:buNone/>
            </a:pPr>
            <a:r>
              <a:rPr kumimoji="1" lang="zh-CN" altLang="en-US" sz="2800" b="1" dirty="0">
                <a:latin typeface="宋体" pitchFamily="2" charset="-122"/>
              </a:rPr>
              <a:t>其中</a:t>
            </a:r>
            <a:r>
              <a:rPr kumimoji="1" lang="en-US" altLang="zh-CN" sz="2800" b="1" i="1" dirty="0">
                <a:solidFill>
                  <a:srgbClr val="FF3300"/>
                </a:solidFill>
                <a:latin typeface="Times New Roman" charset="0"/>
              </a:rPr>
              <a:t>f</a:t>
            </a:r>
            <a:r>
              <a:rPr kumimoji="1" lang="zh-CN" altLang="en-US" sz="2800" b="1" dirty="0">
                <a:latin typeface="宋体" pitchFamily="2" charset="-122"/>
              </a:rPr>
              <a:t>为被采样信号的最高频率。</a:t>
            </a:r>
          </a:p>
          <a:p>
            <a:pPr>
              <a:lnSpc>
                <a:spcPct val="135000"/>
              </a:lnSpc>
              <a:spcBef>
                <a:spcPct val="60000"/>
              </a:spcBef>
              <a:buFontTx/>
              <a:buNone/>
            </a:pPr>
            <a:endParaRPr kumimoji="1" lang="en-US" altLang="zh-CN" sz="2800" b="1" dirty="0">
              <a:latin typeface="宋体" pitchFamily="2" charset="-122"/>
            </a:endParaRPr>
          </a:p>
        </p:txBody>
      </p:sp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395288" y="836712"/>
            <a:ext cx="1700212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lnSpc>
                <a:spcPct val="135000"/>
              </a:lnSpc>
              <a:spcBef>
                <a:spcPct val="60000"/>
              </a:spcBef>
              <a:defRPr/>
            </a:pPr>
            <a:r>
              <a:rPr lang="zh-CN" altLang="en-US" sz="28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黑体" pitchFamily="49" charset="-122"/>
              </a:rPr>
              <a:t>采样频率</a:t>
            </a:r>
          </a:p>
        </p:txBody>
      </p:sp>
      <p:grpSp>
        <p:nvGrpSpPr>
          <p:cNvPr id="5125" name="Group 8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5126" name="Oval 9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27" name="Oval 10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28" name="Oval 11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29" name="Oval 12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0" name="Oval 13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1" name="Oval 14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2" name="Oval 15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3" name="Oval 16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4" name="Oval 17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5" name="Oval 18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6" name="Oval 19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7" name="Oval 20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8" name="Oval 21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39" name="Oval 22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0" name="Oval 23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1" name="Oval 24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2" name="Oval 25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3" name="Oval 26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4" name="Oval 27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5" name="Oval 28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6" name="Oval 29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7" name="Oval 30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8" name="Oval 31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49" name="Oval 32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50" name="Oval 33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51" name="Oval 34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52" name="Oval 35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53" name="Oval 36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54" name="Oval 37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55" name="Oval 38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56" name="Oval 39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57" name="Oval 40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5158" name="Oval 41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151" y="3645024"/>
            <a:ext cx="1524000" cy="6953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139" y="4364298"/>
            <a:ext cx="1495425" cy="276225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60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9"/>
          <p:cNvSpPr>
            <a:spLocks noChangeArrowheads="1"/>
          </p:cNvSpPr>
          <p:nvPr/>
        </p:nvSpPr>
        <p:spPr bwMode="auto">
          <a:xfrm>
            <a:off x="714375" y="836613"/>
            <a:ext cx="8077200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35000"/>
              </a:lnSpc>
              <a:spcBef>
                <a:spcPct val="60000"/>
              </a:spcBef>
              <a:buFontTx/>
              <a:buNone/>
            </a:pPr>
            <a:endParaRPr kumimoji="1" lang="en-US" altLang="zh-CN" sz="2000" b="1" dirty="0">
              <a:latin typeface="宋体" pitchFamily="2" charset="-122"/>
            </a:endParaRPr>
          </a:p>
          <a:p>
            <a:pPr>
              <a:lnSpc>
                <a:spcPct val="135000"/>
              </a:lnSpc>
              <a:spcBef>
                <a:spcPct val="60000"/>
              </a:spcBef>
              <a:buFontTx/>
              <a:buNone/>
            </a:pPr>
            <a:r>
              <a:rPr kumimoji="1" lang="zh-CN" altLang="en-US" sz="2800" b="1" dirty="0">
                <a:latin typeface="宋体" pitchFamily="2" charset="-122"/>
              </a:rPr>
              <a:t>你可以这样来理解奈奎斯特理论：声音信号可以看成由许许多多正弦波组成的，一个振幅为</a:t>
            </a:r>
            <a:r>
              <a:rPr kumimoji="1" lang="en-US" altLang="zh-CN" sz="2800" b="1" dirty="0">
                <a:latin typeface="宋体" pitchFamily="2" charset="-122"/>
              </a:rPr>
              <a:t>A</a:t>
            </a:r>
            <a:r>
              <a:rPr kumimoji="1" lang="zh-CN" altLang="en-US" sz="2800" b="1" dirty="0">
                <a:latin typeface="宋体" pitchFamily="2" charset="-122"/>
              </a:rPr>
              <a:t>、频率为</a:t>
            </a:r>
            <a:r>
              <a:rPr kumimoji="1" lang="en-US" altLang="zh-C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kumimoji="1" lang="zh-CN" altLang="en-US" sz="2800" b="1" dirty="0">
                <a:latin typeface="宋体" pitchFamily="2" charset="-122"/>
              </a:rPr>
              <a:t>的正弦波至少需要两个采样样本表示，因此，如果一个信号中的最高频率为</a:t>
            </a:r>
            <a:r>
              <a:rPr kumimoji="1" lang="en-US" altLang="zh-CN" sz="2800" b="1" i="1" dirty="0" err="1">
                <a:solidFill>
                  <a:srgbClr val="FF3300"/>
                </a:solidFill>
                <a:latin typeface="Times New Roman" charset="0"/>
              </a:rPr>
              <a:t>f</a:t>
            </a:r>
            <a:r>
              <a:rPr kumimoji="1" lang="en-US" altLang="zh-CN" sz="2800" b="1" i="1" baseline="-25000" dirty="0" err="1">
                <a:solidFill>
                  <a:srgbClr val="FF3300"/>
                </a:solidFill>
                <a:latin typeface="Times New Roman" charset="0"/>
              </a:rPr>
              <a:t>max</a:t>
            </a:r>
            <a:r>
              <a:rPr kumimoji="1" lang="en-US" altLang="zh-CN" sz="2800" b="1" dirty="0">
                <a:latin typeface="宋体" pitchFamily="2" charset="-122"/>
              </a:rPr>
              <a:t>,</a:t>
            </a:r>
            <a:r>
              <a:rPr kumimoji="1" lang="zh-CN" altLang="en-US" sz="2800" b="1" dirty="0">
                <a:latin typeface="宋体" pitchFamily="2" charset="-122"/>
              </a:rPr>
              <a:t>采样频率最低要选择</a:t>
            </a:r>
            <a:r>
              <a:rPr kumimoji="1" lang="en-US" altLang="zh-CN" sz="2800" b="1" dirty="0">
                <a:solidFill>
                  <a:srgbClr val="FF3300"/>
                </a:solidFill>
                <a:latin typeface="宋体" pitchFamily="2" charset="-122"/>
              </a:rPr>
              <a:t>2</a:t>
            </a:r>
            <a:r>
              <a:rPr kumimoji="1" lang="en-US" altLang="zh-CN" sz="2800" b="1" i="1" dirty="0">
                <a:solidFill>
                  <a:srgbClr val="FF3300"/>
                </a:solidFill>
                <a:latin typeface="Times New Roman" charset="0"/>
              </a:rPr>
              <a:t>f</a:t>
            </a:r>
            <a:r>
              <a:rPr kumimoji="1" lang="en-US" altLang="zh-CN" sz="2800" b="1" i="1" baseline="-25000" dirty="0">
                <a:solidFill>
                  <a:srgbClr val="FF3300"/>
                </a:solidFill>
                <a:latin typeface="Times New Roman" charset="0"/>
              </a:rPr>
              <a:t>max</a:t>
            </a:r>
            <a:r>
              <a:rPr kumimoji="1" lang="en-US" altLang="zh-CN" sz="2800" b="1" dirty="0">
                <a:latin typeface="宋体" pitchFamily="2" charset="-122"/>
              </a:rPr>
              <a:t> </a:t>
            </a:r>
            <a:r>
              <a:rPr kumimoji="1" lang="zh-CN" altLang="en-US" sz="2800" b="1" dirty="0">
                <a:latin typeface="宋体" pitchFamily="2" charset="-122"/>
              </a:rPr>
              <a:t>。例如，电话话音的信号频率约为</a:t>
            </a:r>
            <a:r>
              <a:rPr kumimoji="1" lang="en-US" altLang="zh-CN" sz="2800" b="1" dirty="0">
                <a:latin typeface="宋体" pitchFamily="2" charset="-122"/>
              </a:rPr>
              <a:t>3.4 kHz</a:t>
            </a:r>
            <a:r>
              <a:rPr kumimoji="1" lang="zh-CN" altLang="en-US" sz="2800" b="1" dirty="0">
                <a:latin typeface="宋体" pitchFamily="2" charset="-122"/>
              </a:rPr>
              <a:t>，采样频率就选为 </a:t>
            </a:r>
            <a:r>
              <a:rPr kumimoji="1" lang="en-US" altLang="zh-CN" sz="2800" b="1" dirty="0">
                <a:latin typeface="宋体" pitchFamily="2" charset="-122"/>
              </a:rPr>
              <a:t>8kHz</a:t>
            </a:r>
            <a:r>
              <a:rPr kumimoji="1" lang="zh-CN" altLang="en-US" sz="2800" b="1" dirty="0">
                <a:latin typeface="宋体" pitchFamily="2" charset="-122"/>
              </a:rPr>
              <a:t>。</a:t>
            </a:r>
          </a:p>
        </p:txBody>
      </p:sp>
      <p:grpSp>
        <p:nvGrpSpPr>
          <p:cNvPr id="6148" name="Group 7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6149" name="Oval 8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0" name="Oval 9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1" name="Oval 10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2" name="Oval 11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3" name="Oval 12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4" name="Oval 13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5" name="Oval 14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6" name="Oval 15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7" name="Oval 16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8" name="Oval 17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59" name="Oval 18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0" name="Oval 19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1" name="Oval 20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2" name="Oval 21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3" name="Oval 22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4" name="Oval 23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5" name="Oval 24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6" name="Oval 25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7" name="Oval 26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8" name="Oval 27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69" name="Oval 28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0" name="Oval 29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1" name="Oval 30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2" name="Oval 31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3" name="Oval 32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4" name="Oval 33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5" name="Oval 34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6" name="Oval 35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7" name="Oval 36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8" name="Oval 37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79" name="Oval 38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80" name="Oval 39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6181" name="Oval 40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</p:spTree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3357563"/>
            <a:ext cx="8424862" cy="2735262"/>
          </a:xfrm>
        </p:spPr>
        <p:txBody>
          <a:bodyPr/>
          <a:lstStyle/>
          <a:p>
            <a:pPr eaLnBrk="1" hangingPunct="1"/>
            <a:r>
              <a:rPr lang="zh-CN" altLang="en-US" sz="2800" b="1" dirty="0" smtClean="0"/>
              <a:t>量化位数</a:t>
            </a:r>
            <a:r>
              <a:rPr lang="zh-CN" altLang="en-US" sz="2800" dirty="0" smtClean="0"/>
              <a:t>，是描述每个采样点样值的二进制位数。</a:t>
            </a:r>
          </a:p>
          <a:p>
            <a:pPr eaLnBrk="1" hangingPunct="1"/>
            <a:r>
              <a:rPr lang="zh-CN" altLang="en-US" sz="2800" dirty="0" smtClean="0"/>
              <a:t>例如，</a:t>
            </a:r>
            <a:r>
              <a:rPr lang="en-US" altLang="zh-CN" sz="2800" dirty="0" smtClean="0"/>
              <a:t>8</a:t>
            </a:r>
            <a:r>
              <a:rPr lang="zh-CN" altLang="en-US" sz="2800" dirty="0" smtClean="0"/>
              <a:t>位量化位数表示每个采样值可以用</a:t>
            </a:r>
            <a:r>
              <a:rPr lang="en-US" altLang="zh-CN" sz="2800" dirty="0" smtClean="0"/>
              <a:t>2</a:t>
            </a:r>
            <a:r>
              <a:rPr lang="en-US" altLang="zh-CN" sz="2800" baseline="30000" dirty="0" smtClean="0"/>
              <a:t>8</a:t>
            </a:r>
            <a:r>
              <a:rPr lang="zh-CN" altLang="en-US" sz="2800" dirty="0" smtClean="0"/>
              <a:t>即</a:t>
            </a:r>
            <a:r>
              <a:rPr lang="en-US" altLang="zh-CN" sz="2800" dirty="0" smtClean="0"/>
              <a:t>256</a:t>
            </a:r>
            <a:r>
              <a:rPr lang="zh-CN" altLang="en-US" sz="2800" dirty="0" smtClean="0"/>
              <a:t>个不同的量化值之一来表示，而</a:t>
            </a:r>
            <a:r>
              <a:rPr lang="en-US" altLang="zh-CN" sz="2800" dirty="0" smtClean="0"/>
              <a:t>16</a:t>
            </a:r>
            <a:r>
              <a:rPr lang="zh-CN" altLang="en-US" sz="2800" dirty="0" smtClean="0"/>
              <a:t>位量化位数表示每个采样值可以用</a:t>
            </a:r>
            <a:r>
              <a:rPr lang="en-US" altLang="zh-CN" sz="2800" dirty="0" smtClean="0"/>
              <a:t>2</a:t>
            </a:r>
            <a:r>
              <a:rPr lang="en-US" altLang="zh-CN" sz="2800" baseline="30000" dirty="0" smtClean="0"/>
              <a:t>16</a:t>
            </a:r>
            <a:r>
              <a:rPr lang="zh-CN" altLang="en-US" sz="2800" dirty="0" smtClean="0"/>
              <a:t>即</a:t>
            </a:r>
            <a:r>
              <a:rPr lang="en-US" altLang="zh-CN" sz="2800" dirty="0" smtClean="0"/>
              <a:t>65536</a:t>
            </a:r>
            <a:r>
              <a:rPr lang="zh-CN" altLang="en-US" sz="2800" dirty="0" smtClean="0"/>
              <a:t>个不同的量化值之一来表示。常用的量化位数为</a:t>
            </a:r>
            <a:r>
              <a:rPr lang="en-US" altLang="zh-CN" sz="2800" dirty="0" smtClean="0"/>
              <a:t>8</a:t>
            </a:r>
            <a:r>
              <a:rPr lang="zh-CN" altLang="en-US" sz="2800" dirty="0" smtClean="0"/>
              <a:t>位、</a:t>
            </a:r>
            <a:r>
              <a:rPr lang="en-US" altLang="zh-CN" sz="2800" dirty="0" smtClean="0"/>
              <a:t>12</a:t>
            </a:r>
            <a:r>
              <a:rPr lang="zh-CN" altLang="en-US" sz="2800" dirty="0" smtClean="0"/>
              <a:t>位、</a:t>
            </a:r>
            <a:r>
              <a:rPr lang="en-US" altLang="zh-CN" sz="2800" dirty="0" smtClean="0"/>
              <a:t>16</a:t>
            </a:r>
            <a:r>
              <a:rPr lang="zh-CN" altLang="en-US" sz="2800" dirty="0" smtClean="0"/>
              <a:t>位。</a:t>
            </a:r>
          </a:p>
          <a:p>
            <a:pPr eaLnBrk="1" hangingPunct="1"/>
            <a:endParaRPr lang="en-US" altLang="zh-CN" dirty="0" smtClean="0"/>
          </a:p>
        </p:txBody>
      </p:sp>
      <p:sp>
        <p:nvSpPr>
          <p:cNvPr id="92164" name="Rectangle 4"/>
          <p:cNvSpPr>
            <a:spLocks noChangeArrowheads="1"/>
          </p:cNvSpPr>
          <p:nvPr/>
        </p:nvSpPr>
        <p:spPr bwMode="auto">
          <a:xfrm>
            <a:off x="1222375" y="0"/>
            <a:ext cx="79216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1pPr>
            <a:lvl2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2pPr>
            <a:lvl3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3pPr>
            <a:lvl4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4pPr>
            <a:lvl5pPr algn="ctr"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r">
              <a:defRPr/>
            </a:pPr>
            <a:r>
              <a:rPr lang="zh-CN" altLang="en-US" sz="4000" b="1" smtClean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隶书" pitchFamily="49" charset="-122"/>
                <a:ea typeface="隶书" pitchFamily="49" charset="-122"/>
              </a:rPr>
              <a:t>量化位数</a:t>
            </a:r>
          </a:p>
        </p:txBody>
      </p:sp>
      <p:grpSp>
        <p:nvGrpSpPr>
          <p:cNvPr id="7172" name="Group 6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7174" name="Oval 7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75" name="Oval 8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76" name="Oval 9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77" name="Oval 10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78" name="Oval 11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79" name="Oval 12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0" name="Oval 13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1" name="Oval 14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2" name="Oval 15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3" name="Oval 16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4" name="Oval 17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5" name="Oval 18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6" name="Oval 19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7" name="Oval 20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8" name="Oval 21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89" name="Oval 22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0" name="Oval 23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1" name="Oval 24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2" name="Oval 25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3" name="Oval 26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4" name="Oval 27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5" name="Oval 28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6" name="Oval 29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7" name="Oval 30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8" name="Oval 31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199" name="Oval 32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200" name="Oval 33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201" name="Oval 34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202" name="Oval 35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203" name="Oval 36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204" name="Oval 37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205" name="Oval 38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7206" name="Oval 39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  <p:pic>
        <p:nvPicPr>
          <p:cNvPr id="38" name="Picture 52" descr="course1-2-2-image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113" y="896938"/>
            <a:ext cx="5083175" cy="246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9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99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ChangeArrowheads="1"/>
          </p:cNvSpPr>
          <p:nvPr/>
        </p:nvSpPr>
        <p:spPr bwMode="auto">
          <a:xfrm>
            <a:off x="395288" y="1484784"/>
            <a:ext cx="85344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indent="485775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50000"/>
              </a:spcBef>
              <a:buFontTx/>
              <a:buNone/>
            </a:pPr>
            <a:r>
              <a:rPr kumimoji="1" lang="zh-CN" altLang="en-US" sz="2800" b="1" dirty="0">
                <a:latin typeface="宋体" pitchFamily="2" charset="-122"/>
              </a:rPr>
              <a:t>样本大小是用每个声音样本的位数</a:t>
            </a:r>
            <a:r>
              <a:rPr kumimoji="1" lang="en-US" altLang="zh-CN" sz="2800" b="1" dirty="0">
                <a:latin typeface="Times New Roman" charset="0"/>
              </a:rPr>
              <a:t>bit/s</a:t>
            </a:r>
            <a:r>
              <a:rPr kumimoji="1" lang="en-US" altLang="zh-CN" sz="2800" b="1" dirty="0">
                <a:latin typeface="宋体" pitchFamily="2" charset="-122"/>
              </a:rPr>
              <a:t>(</a:t>
            </a:r>
            <a:r>
              <a:rPr kumimoji="1" lang="zh-CN" altLang="en-US" sz="2800" b="1" dirty="0">
                <a:latin typeface="宋体" pitchFamily="2" charset="-122"/>
              </a:rPr>
              <a:t>即</a:t>
            </a:r>
            <a:r>
              <a:rPr kumimoji="1" lang="en-US" altLang="zh-CN" sz="2800" b="1" dirty="0">
                <a:latin typeface="Times New Roman" charset="0"/>
              </a:rPr>
              <a:t>bps</a:t>
            </a:r>
            <a:r>
              <a:rPr kumimoji="1" lang="en-US" altLang="zh-CN" sz="2800" b="1" dirty="0">
                <a:latin typeface="宋体" pitchFamily="2" charset="-122"/>
              </a:rPr>
              <a:t>)</a:t>
            </a:r>
            <a:r>
              <a:rPr kumimoji="1" lang="zh-CN" altLang="en-US" sz="2800" b="1" dirty="0">
                <a:latin typeface="宋体" pitchFamily="2" charset="-122"/>
              </a:rPr>
              <a:t>表示的，它反映度量声音波形幅度的精度。例如，每个声音样本用</a:t>
            </a:r>
            <a:r>
              <a:rPr kumimoji="1" lang="en-US" altLang="zh-CN" sz="2800" b="1" dirty="0">
                <a:latin typeface="Times New Roman" charset="0"/>
              </a:rPr>
              <a:t>16</a:t>
            </a:r>
            <a:r>
              <a:rPr kumimoji="1" lang="zh-CN" altLang="en-US" sz="2800" b="1" dirty="0">
                <a:latin typeface="宋体" pitchFamily="2" charset="-122"/>
              </a:rPr>
              <a:t>位</a:t>
            </a:r>
            <a:r>
              <a:rPr kumimoji="1" lang="en-US" altLang="zh-CN" sz="2800" b="1" dirty="0">
                <a:latin typeface="宋体" pitchFamily="2" charset="-122"/>
              </a:rPr>
              <a:t>(</a:t>
            </a:r>
            <a:r>
              <a:rPr kumimoji="1" lang="en-US" altLang="zh-CN" sz="2800" b="1" dirty="0">
                <a:latin typeface="Times New Roman" charset="0"/>
              </a:rPr>
              <a:t>2</a:t>
            </a:r>
            <a:r>
              <a:rPr kumimoji="1" lang="zh-CN" altLang="en-US" sz="2800" b="1" dirty="0">
                <a:latin typeface="宋体" pitchFamily="2" charset="-122"/>
              </a:rPr>
              <a:t>字节</a:t>
            </a:r>
            <a:r>
              <a:rPr kumimoji="1" lang="en-US" altLang="zh-CN" sz="2800" b="1" dirty="0">
                <a:latin typeface="宋体" pitchFamily="2" charset="-122"/>
              </a:rPr>
              <a:t>)</a:t>
            </a:r>
            <a:r>
              <a:rPr kumimoji="1" lang="zh-CN" altLang="en-US" sz="2800" b="1" dirty="0">
                <a:latin typeface="宋体" pitchFamily="2" charset="-122"/>
              </a:rPr>
              <a:t>表示，测得的声音样本值是在</a:t>
            </a:r>
            <a:r>
              <a:rPr kumimoji="1" lang="en-US" altLang="zh-CN" sz="2800" b="1" dirty="0">
                <a:latin typeface="Times New Roman" charset="0"/>
              </a:rPr>
              <a:t>0</a:t>
            </a:r>
            <a:r>
              <a:rPr kumimoji="1" lang="zh-CN" altLang="en-US" sz="2800" b="1" dirty="0">
                <a:latin typeface="Times New Roman" charset="0"/>
              </a:rPr>
              <a:t>～</a:t>
            </a:r>
            <a:r>
              <a:rPr kumimoji="1" lang="en-US" altLang="zh-CN" sz="2800" b="1" dirty="0">
                <a:latin typeface="Times New Roman" charset="0"/>
              </a:rPr>
              <a:t>65535</a:t>
            </a:r>
            <a:r>
              <a:rPr kumimoji="1" lang="zh-CN" altLang="en-US" sz="2800" b="1" dirty="0">
                <a:latin typeface="宋体" pitchFamily="2" charset="-122"/>
              </a:rPr>
              <a:t>的范围里，它的</a:t>
            </a:r>
            <a:r>
              <a:rPr kumimoji="1" lang="zh-CN" altLang="en-US" sz="2800" b="1" dirty="0" smtClean="0">
                <a:latin typeface="宋体" pitchFamily="2" charset="-122"/>
              </a:rPr>
              <a:t>精度误差上限就是</a:t>
            </a:r>
            <a:r>
              <a:rPr kumimoji="1" lang="zh-CN" altLang="en-US" sz="2800" b="1" dirty="0">
                <a:latin typeface="宋体" pitchFamily="2" charset="-122"/>
              </a:rPr>
              <a:t>输入信号的</a:t>
            </a:r>
            <a:r>
              <a:rPr kumimoji="1" lang="en-US" altLang="zh-CN" sz="2800" b="1" dirty="0">
                <a:latin typeface="Times New Roman" charset="0"/>
              </a:rPr>
              <a:t>1/65536</a:t>
            </a:r>
            <a:r>
              <a:rPr kumimoji="1" lang="zh-CN" altLang="en-US" sz="2800" b="1" dirty="0">
                <a:latin typeface="宋体" pitchFamily="2" charset="-122"/>
              </a:rPr>
              <a:t>。样本位数的大小影响到声音的质量，位数越多，声音的质量越高，而需要的存储空间也越多；位数越少，声音的质量越低，需要的存储空间越少。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1000124" y="836712"/>
            <a:ext cx="3644901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lnSpc>
                <a:spcPct val="135000"/>
              </a:lnSpc>
              <a:spcBef>
                <a:spcPct val="60000"/>
              </a:spcBef>
              <a:defRPr/>
            </a:pPr>
            <a:r>
              <a:rPr lang="zh-CN" altLang="en-US" sz="2800" b="1" dirty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黑体" pitchFamily="49" charset="-122"/>
              </a:rPr>
              <a:t>数字</a:t>
            </a:r>
            <a:r>
              <a:rPr lang="zh-CN" altLang="en-US" sz="2800" b="1" dirty="0" smtClean="0">
                <a:solidFill>
                  <a:srgbClr val="FF33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ea typeface="黑体" pitchFamily="49" charset="-122"/>
              </a:rPr>
              <a:t>音频的量化精度</a:t>
            </a:r>
          </a:p>
        </p:txBody>
      </p:sp>
      <p:grpSp>
        <p:nvGrpSpPr>
          <p:cNvPr id="8196" name="Group 4"/>
          <p:cNvGrpSpPr>
            <a:grpSpLocks/>
          </p:cNvGrpSpPr>
          <p:nvPr/>
        </p:nvGrpSpPr>
        <p:grpSpPr bwMode="auto">
          <a:xfrm>
            <a:off x="179388" y="6524625"/>
            <a:ext cx="7058025" cy="144463"/>
            <a:chOff x="113" y="4110"/>
            <a:chExt cx="4446" cy="91"/>
          </a:xfrm>
        </p:grpSpPr>
        <p:sp>
          <p:nvSpPr>
            <p:cNvPr id="8197" name="Oval 5"/>
            <p:cNvSpPr>
              <a:spLocks noChangeArrowheads="1"/>
            </p:cNvSpPr>
            <p:nvPr/>
          </p:nvSpPr>
          <p:spPr bwMode="auto">
            <a:xfrm>
              <a:off x="11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198" name="Oval 6"/>
            <p:cNvSpPr>
              <a:spLocks noChangeArrowheads="1"/>
            </p:cNvSpPr>
            <p:nvPr/>
          </p:nvSpPr>
          <p:spPr bwMode="auto">
            <a:xfrm>
              <a:off x="249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199" name="Oval 7"/>
            <p:cNvSpPr>
              <a:spLocks noChangeArrowheads="1"/>
            </p:cNvSpPr>
            <p:nvPr/>
          </p:nvSpPr>
          <p:spPr bwMode="auto">
            <a:xfrm>
              <a:off x="385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0" name="Oval 8"/>
            <p:cNvSpPr>
              <a:spLocks noChangeArrowheads="1"/>
            </p:cNvSpPr>
            <p:nvPr/>
          </p:nvSpPr>
          <p:spPr bwMode="auto">
            <a:xfrm>
              <a:off x="521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1" name="Oval 9"/>
            <p:cNvSpPr>
              <a:spLocks noChangeArrowheads="1"/>
            </p:cNvSpPr>
            <p:nvPr/>
          </p:nvSpPr>
          <p:spPr bwMode="auto">
            <a:xfrm>
              <a:off x="657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2" name="Oval 10"/>
            <p:cNvSpPr>
              <a:spLocks noChangeArrowheads="1"/>
            </p:cNvSpPr>
            <p:nvPr/>
          </p:nvSpPr>
          <p:spPr bwMode="auto">
            <a:xfrm>
              <a:off x="793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3" name="Oval 11"/>
            <p:cNvSpPr>
              <a:spLocks noChangeArrowheads="1"/>
            </p:cNvSpPr>
            <p:nvPr/>
          </p:nvSpPr>
          <p:spPr bwMode="auto">
            <a:xfrm>
              <a:off x="93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4" name="Oval 12"/>
            <p:cNvSpPr>
              <a:spLocks noChangeArrowheads="1"/>
            </p:cNvSpPr>
            <p:nvPr/>
          </p:nvSpPr>
          <p:spPr bwMode="auto">
            <a:xfrm>
              <a:off x="1066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5" name="Oval 13"/>
            <p:cNvSpPr>
              <a:spLocks noChangeArrowheads="1"/>
            </p:cNvSpPr>
            <p:nvPr/>
          </p:nvSpPr>
          <p:spPr bwMode="auto">
            <a:xfrm>
              <a:off x="1202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6" name="Oval 14"/>
            <p:cNvSpPr>
              <a:spLocks noChangeArrowheads="1"/>
            </p:cNvSpPr>
            <p:nvPr/>
          </p:nvSpPr>
          <p:spPr bwMode="auto">
            <a:xfrm>
              <a:off x="1338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7" name="Oval 15"/>
            <p:cNvSpPr>
              <a:spLocks noChangeArrowheads="1"/>
            </p:cNvSpPr>
            <p:nvPr/>
          </p:nvSpPr>
          <p:spPr bwMode="auto">
            <a:xfrm>
              <a:off x="1474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8" name="Oval 16"/>
            <p:cNvSpPr>
              <a:spLocks noChangeArrowheads="1"/>
            </p:cNvSpPr>
            <p:nvPr/>
          </p:nvSpPr>
          <p:spPr bwMode="auto">
            <a:xfrm>
              <a:off x="1610" y="4110"/>
              <a:ext cx="91" cy="91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09" name="Oval 17"/>
            <p:cNvSpPr>
              <a:spLocks noChangeArrowheads="1"/>
            </p:cNvSpPr>
            <p:nvPr/>
          </p:nvSpPr>
          <p:spPr bwMode="auto">
            <a:xfrm>
              <a:off x="174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0" name="Oval 18"/>
            <p:cNvSpPr>
              <a:spLocks noChangeArrowheads="1"/>
            </p:cNvSpPr>
            <p:nvPr/>
          </p:nvSpPr>
          <p:spPr bwMode="auto">
            <a:xfrm>
              <a:off x="1882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1" name="Oval 19"/>
            <p:cNvSpPr>
              <a:spLocks noChangeArrowheads="1"/>
            </p:cNvSpPr>
            <p:nvPr/>
          </p:nvSpPr>
          <p:spPr bwMode="auto">
            <a:xfrm>
              <a:off x="2018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2" name="Oval 20"/>
            <p:cNvSpPr>
              <a:spLocks noChangeArrowheads="1"/>
            </p:cNvSpPr>
            <p:nvPr/>
          </p:nvSpPr>
          <p:spPr bwMode="auto">
            <a:xfrm>
              <a:off x="2154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3" name="Oval 21"/>
            <p:cNvSpPr>
              <a:spLocks noChangeArrowheads="1"/>
            </p:cNvSpPr>
            <p:nvPr/>
          </p:nvSpPr>
          <p:spPr bwMode="auto">
            <a:xfrm>
              <a:off x="2290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4" name="Oval 22"/>
            <p:cNvSpPr>
              <a:spLocks noChangeArrowheads="1"/>
            </p:cNvSpPr>
            <p:nvPr/>
          </p:nvSpPr>
          <p:spPr bwMode="auto">
            <a:xfrm>
              <a:off x="2426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5" name="Oval 23"/>
            <p:cNvSpPr>
              <a:spLocks noChangeArrowheads="1"/>
            </p:cNvSpPr>
            <p:nvPr/>
          </p:nvSpPr>
          <p:spPr bwMode="auto">
            <a:xfrm>
              <a:off x="256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6" name="Oval 24"/>
            <p:cNvSpPr>
              <a:spLocks noChangeArrowheads="1"/>
            </p:cNvSpPr>
            <p:nvPr/>
          </p:nvSpPr>
          <p:spPr bwMode="auto">
            <a:xfrm>
              <a:off x="2699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7" name="Oval 25"/>
            <p:cNvSpPr>
              <a:spLocks noChangeArrowheads="1"/>
            </p:cNvSpPr>
            <p:nvPr/>
          </p:nvSpPr>
          <p:spPr bwMode="auto">
            <a:xfrm>
              <a:off x="2835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8" name="Oval 26"/>
            <p:cNvSpPr>
              <a:spLocks noChangeArrowheads="1"/>
            </p:cNvSpPr>
            <p:nvPr/>
          </p:nvSpPr>
          <p:spPr bwMode="auto">
            <a:xfrm>
              <a:off x="2971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19" name="Oval 27"/>
            <p:cNvSpPr>
              <a:spLocks noChangeArrowheads="1"/>
            </p:cNvSpPr>
            <p:nvPr/>
          </p:nvSpPr>
          <p:spPr bwMode="auto">
            <a:xfrm>
              <a:off x="3107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0" name="Oval 28"/>
            <p:cNvSpPr>
              <a:spLocks noChangeArrowheads="1"/>
            </p:cNvSpPr>
            <p:nvPr/>
          </p:nvSpPr>
          <p:spPr bwMode="auto">
            <a:xfrm>
              <a:off x="3243" y="4110"/>
              <a:ext cx="91" cy="91"/>
            </a:xfrm>
            <a:prstGeom prst="ellipse">
              <a:avLst/>
            </a:pr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1" name="Oval 29"/>
            <p:cNvSpPr>
              <a:spLocks noChangeArrowheads="1"/>
            </p:cNvSpPr>
            <p:nvPr/>
          </p:nvSpPr>
          <p:spPr bwMode="auto">
            <a:xfrm>
              <a:off x="337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2" name="Oval 30"/>
            <p:cNvSpPr>
              <a:spLocks noChangeArrowheads="1"/>
            </p:cNvSpPr>
            <p:nvPr/>
          </p:nvSpPr>
          <p:spPr bwMode="auto">
            <a:xfrm>
              <a:off x="3515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3" name="Oval 31"/>
            <p:cNvSpPr>
              <a:spLocks noChangeArrowheads="1"/>
            </p:cNvSpPr>
            <p:nvPr/>
          </p:nvSpPr>
          <p:spPr bwMode="auto">
            <a:xfrm>
              <a:off x="3651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4" name="Oval 32"/>
            <p:cNvSpPr>
              <a:spLocks noChangeArrowheads="1"/>
            </p:cNvSpPr>
            <p:nvPr/>
          </p:nvSpPr>
          <p:spPr bwMode="auto">
            <a:xfrm>
              <a:off x="3787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5" name="Oval 33"/>
            <p:cNvSpPr>
              <a:spLocks noChangeArrowheads="1"/>
            </p:cNvSpPr>
            <p:nvPr/>
          </p:nvSpPr>
          <p:spPr bwMode="auto">
            <a:xfrm>
              <a:off x="3923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6" name="Oval 34"/>
            <p:cNvSpPr>
              <a:spLocks noChangeArrowheads="1"/>
            </p:cNvSpPr>
            <p:nvPr/>
          </p:nvSpPr>
          <p:spPr bwMode="auto">
            <a:xfrm>
              <a:off x="4059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7" name="Oval 35"/>
            <p:cNvSpPr>
              <a:spLocks noChangeArrowheads="1"/>
            </p:cNvSpPr>
            <p:nvPr/>
          </p:nvSpPr>
          <p:spPr bwMode="auto">
            <a:xfrm>
              <a:off x="4196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8" name="Oval 36"/>
            <p:cNvSpPr>
              <a:spLocks noChangeArrowheads="1"/>
            </p:cNvSpPr>
            <p:nvPr/>
          </p:nvSpPr>
          <p:spPr bwMode="auto">
            <a:xfrm>
              <a:off x="4332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  <p:sp>
          <p:nvSpPr>
            <p:cNvPr id="8229" name="Oval 37"/>
            <p:cNvSpPr>
              <a:spLocks noChangeArrowheads="1"/>
            </p:cNvSpPr>
            <p:nvPr/>
          </p:nvSpPr>
          <p:spPr bwMode="auto">
            <a:xfrm>
              <a:off x="4468" y="4110"/>
              <a:ext cx="91" cy="91"/>
            </a:xfrm>
            <a:prstGeom prst="ellipse">
              <a:avLst/>
            </a:prstGeom>
            <a:solidFill>
              <a:schemeClr val="tx1"/>
            </a:solidFill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ea typeface="宋体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800"/>
            </a:p>
          </p:txBody>
        </p:sp>
      </p:grpSp>
      <p:sp>
        <p:nvSpPr>
          <p:cNvPr id="2" name="矩形 1"/>
          <p:cNvSpPr/>
          <p:nvPr/>
        </p:nvSpPr>
        <p:spPr>
          <a:xfrm>
            <a:off x="1476376" y="5600420"/>
            <a:ext cx="61919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这与前面讲的图像媒体数字化中的量化位数是一致</a:t>
            </a:r>
            <a:r>
              <a:rPr lang="zh-CN" altLang="en-US" dirty="0" smtClean="0"/>
              <a:t>的。。。</a:t>
            </a:r>
            <a:endParaRPr lang="zh-CN" altLang="en-US" dirty="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8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</TotalTime>
  <Words>1875</Words>
  <Application>Microsoft Office PowerPoint</Application>
  <PresentationFormat>全屏显示(4:3)</PresentationFormat>
  <Paragraphs>196</Paragraphs>
  <Slides>25</Slides>
  <Notes>6</Notes>
  <HiddenSlides>4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黑体</vt:lpstr>
      <vt:lpstr>华文行楷</vt:lpstr>
      <vt:lpstr>隶书</vt:lpstr>
      <vt:lpstr>宋体</vt:lpstr>
      <vt:lpstr>微软雅黑</vt:lpstr>
      <vt:lpstr>Arial</vt:lpstr>
      <vt:lpstr>Tahoma</vt:lpstr>
      <vt:lpstr>Times New Roman</vt:lpstr>
      <vt:lpstr>默认设计模板</vt:lpstr>
      <vt:lpstr>剪辑</vt:lpstr>
      <vt:lpstr>位图图像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编码算法与音频数据压缩比 </vt:lpstr>
      <vt:lpstr>PowerPoint 演示文稿</vt:lpstr>
      <vt:lpstr>数字音频文件格式 </vt:lpstr>
      <vt:lpstr>WAVE文件格式</vt:lpstr>
      <vt:lpstr>  MP3文件</vt:lpstr>
      <vt:lpstr>  RA文件 </vt:lpstr>
      <vt:lpstr>PowerPoint 演示文稿</vt:lpstr>
      <vt:lpstr>声音的应用</vt:lpstr>
      <vt:lpstr>PowerPoint 演示文稿</vt:lpstr>
      <vt:lpstr>PowerPoint 演示文稿</vt:lpstr>
    </vt:vector>
  </TitlesOfParts>
  <Company>crane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第三章  数字声音基础</dc:title>
  <dc:creator>dengcrane</dc:creator>
  <cp:lastModifiedBy>pc</cp:lastModifiedBy>
  <cp:revision>180</cp:revision>
  <dcterms:created xsi:type="dcterms:W3CDTF">2011-10-04T10:56:32Z</dcterms:created>
  <dcterms:modified xsi:type="dcterms:W3CDTF">2021-10-13T12:37:45Z</dcterms:modified>
</cp:coreProperties>
</file>

<file path=docProps/thumbnail.jpeg>
</file>